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9" r:id="rId9"/>
    <p:sldId id="268" r:id="rId10"/>
    <p:sldId id="269" r:id="rId11"/>
    <p:sldId id="270" r:id="rId12"/>
    <p:sldId id="271" r:id="rId13"/>
    <p:sldId id="272" r:id="rId14"/>
    <p:sldId id="273" r:id="rId15"/>
    <p:sldId id="291" r:id="rId16"/>
    <p:sldId id="275" r:id="rId17"/>
    <p:sldId id="276" r:id="rId18"/>
    <p:sldId id="277" r:id="rId19"/>
    <p:sldId id="278" r:id="rId20"/>
    <p:sldId id="279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57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5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81215" autoAdjust="0"/>
  </p:normalViewPr>
  <p:slideViewPr>
    <p:cSldViewPr snapToGrid="0">
      <p:cViewPr varScale="1">
        <p:scale>
          <a:sx n="93" d="100"/>
          <a:sy n="93" d="100"/>
        </p:scale>
        <p:origin x="9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15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1.7920848300806088E-2"/>
          <c:y val="6.7565768554451788E-2"/>
          <c:w val="0.9254437869822485"/>
          <c:h val="0.72499999999999998"/>
        </c:manualLayout>
      </c:layout>
      <c:ofPieChart>
        <c:ofPieType val="pie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8A0000"/>
              </a:solidFill>
            </c:spPr>
            <c:extLst>
              <c:ext xmlns:c16="http://schemas.microsoft.com/office/drawing/2014/chart" uri="{C3380CC4-5D6E-409C-BE32-E72D297353CC}">
                <c16:uniqueId val="{00000000-11F7-42A6-B728-967642684AD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1F7-42A6-B728-967642684AD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1F7-42A6-B728-967642684AD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1F7-42A6-B728-967642684ADB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1F7-42A6-B728-967642684AD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1F7-42A6-B728-967642684AD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1F7-42A6-B728-967642684AD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1F7-42A6-B728-967642684AD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1F7-42A6-B728-967642684ADB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11F7-42A6-B728-967642684ADB}"/>
              </c:ext>
            </c:extLst>
          </c:dPt>
          <c:dLbls>
            <c:dLbl>
              <c:idx val="0"/>
              <c:layout>
                <c:manualLayout>
                  <c:x val="0.12453331815353247"/>
                  <c:y val="-4.610971076770563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51,8%</a:t>
                    </a:r>
                    <a:endParaRPr lang="en-US" sz="14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España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7-42A6-B728-967642684ADB}"/>
                </c:ext>
              </c:extLst>
            </c:dLbl>
            <c:dLbl>
              <c:idx val="1"/>
              <c:layout>
                <c:manualLayout>
                  <c:x val="7.5370144374351952E-2"/>
                  <c:y val="3.9828179052166304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3,2%</a:t>
                    </a:r>
                    <a:endParaRPr lang="en-US" sz="14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Europa 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Occidental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7-42A6-B728-967642684ADB}"/>
                </c:ext>
              </c:extLst>
            </c:dLbl>
            <c:dLbl>
              <c:idx val="2"/>
              <c:layout>
                <c:manualLayout>
                  <c:x val="-2.5277221237123729E-2"/>
                  <c:y val="0.1124970047169690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4,8%</a:t>
                    </a:r>
                    <a:endParaRPr lang="en-US" sz="14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Africa 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Subsahariana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F7-42A6-B728-967642684ADB}"/>
                </c:ext>
              </c:extLst>
            </c:dLbl>
            <c:dLbl>
              <c:idx val="3"/>
              <c:layout>
                <c:manualLayout>
                  <c:x val="-8.9837127705291019E-3"/>
                  <c:y val="-0.11317367042465586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1,3%</a:t>
                    </a:r>
                    <a:endParaRPr lang="en-US" sz="14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Africa Norte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7-42A6-B728-967642684ADB}"/>
                </c:ext>
              </c:extLst>
            </c:dLbl>
            <c:dLbl>
              <c:idx val="4"/>
              <c:layout>
                <c:manualLayout>
                  <c:x val="-0.11290162324683004"/>
                  <c:y val="0.21737082586021508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34,7%</a:t>
                    </a:r>
                    <a:endParaRPr lang="en-US" sz="1400" b="1" i="0" u="none" strike="noStrike" baseline="0" dirty="0">
                      <a:solidFill>
                        <a:srgbClr val="FFFFFF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FFFFFF"/>
                        </a:solidFill>
                        <a:latin typeface="Leelawadee UI Semilight"/>
                        <a:cs typeface="Leelawadee UI Semilight"/>
                      </a:rPr>
                      <a:t>América Latina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F7-42A6-B728-967642684ADB}"/>
                </c:ext>
              </c:extLst>
            </c:dLbl>
            <c:dLbl>
              <c:idx val="5"/>
              <c:layout>
                <c:manualLayout>
                  <c:x val="4.2476052854734353E-2"/>
                  <c:y val="-6.152005281399571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 smtClean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0,3%</a:t>
                    </a:r>
                    <a:endParaRPr lang="en-US" sz="1400" b="1" i="0" u="none" strike="noStrike" baseline="0" dirty="0">
                      <a:solidFill>
                        <a:srgbClr val="000000"/>
                      </a:solidFill>
                      <a:latin typeface="Leelawadee UI Semilight"/>
                      <a:cs typeface="Leelawadee UI Semilight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 dirty="0">
                        <a:solidFill>
                          <a:srgbClr val="000000"/>
                        </a:solidFill>
                        <a:latin typeface="Leelawadee UI Semilight"/>
                        <a:cs typeface="Leelawadee UI Semilight"/>
                      </a:rPr>
                      <a:t>América Norte</a:t>
                    </a:r>
                  </a:p>
                </c:rich>
              </c:tx>
              <c:numFmt formatCode="#.#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F7-42A6-B728-967642684AD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7-42A6-B728-967642684A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F7-42A6-B728-967642684A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F7-42A6-B728-967642684ADB}"/>
                </c:ext>
              </c:extLst>
            </c:dLbl>
            <c:dLbl>
              <c:idx val="9"/>
              <c:layout>
                <c:manualLayout>
                  <c:x val="-0.14983414590707719"/>
                  <c:y val="-2.069379780990806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elawadee UI Semilight" panose="020B0402040204020203" pitchFamily="34" charset="-34"/>
                        <a:cs typeface="Leelawadee UI Semilight" panose="020B0402040204020203" pitchFamily="34" charset="-34"/>
                      </a:defRPr>
                    </a:pPr>
                    <a:r>
                      <a:rPr lang="en-US" sz="1400" dirty="0" smtClean="0"/>
                      <a:t>48,2%</a:t>
                    </a:r>
                    <a:endParaRPr lang="en-US" sz="1400" dirty="0"/>
                  </a:p>
                </c:rich>
              </c:tx>
              <c:numFmt formatCode="#.00%" sourceLinked="0"/>
              <c:spPr>
                <a:noFill/>
                <a:ln w="27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F7-42A6-B728-967642684ADB}"/>
                </c:ext>
              </c:extLst>
            </c:dLbl>
            <c:numFmt formatCode="#.#00%" sourceLinked="0"/>
            <c:spPr>
              <a:noFill/>
              <a:ln w="27340">
                <a:noFill/>
              </a:ln>
            </c:spPr>
            <c:txPr>
              <a:bodyPr/>
              <a:lstStyle/>
              <a:p>
                <a:pPr>
                  <a:defRPr sz="1400" b="1">
                    <a:latin typeface="Leelawadee UI Semilight" panose="020B0402040204020203" pitchFamily="34" charset="-34"/>
                    <a:cs typeface="Leelawadee UI Semilight" panose="020B0402040204020203" pitchFamily="34" charset="-34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España</c:v>
                </c:pt>
                <c:pt idx="1">
                  <c:v>Europa Occidental</c:v>
                </c:pt>
                <c:pt idx="2">
                  <c:v>África subsahariana</c:v>
                </c:pt>
                <c:pt idx="3">
                  <c:v>África Norte y Oriente Medio</c:v>
                </c:pt>
                <c:pt idx="4">
                  <c:v>América Latina y Caribe</c:v>
                </c:pt>
                <c:pt idx="5">
                  <c:v>América Norte</c:v>
                </c:pt>
                <c:pt idx="6">
                  <c:v>Europa Este</c:v>
                </c:pt>
                <c:pt idx="7">
                  <c:v>Asia y Oceanía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4692</c:v>
                </c:pt>
                <c:pt idx="1">
                  <c:v>290</c:v>
                </c:pt>
                <c:pt idx="2">
                  <c:v>438</c:v>
                </c:pt>
                <c:pt idx="3">
                  <c:v>122</c:v>
                </c:pt>
                <c:pt idx="4">
                  <c:v>3148</c:v>
                </c:pt>
                <c:pt idx="5">
                  <c:v>29</c:v>
                </c:pt>
                <c:pt idx="6">
                  <c:v>245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F7-42A6-B728-967642684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/>
      </c:ofPieChart>
      <c:spPr>
        <a:noFill/>
        <a:ln w="27340">
          <a:noFill/>
        </a:ln>
      </c:spPr>
    </c:plotArea>
    <c:plotVisOnly val="1"/>
    <c:dispBlanksAs val="zero"/>
    <c:showDLblsOverMax val="0"/>
  </c:chart>
  <c:txPr>
    <a:bodyPr/>
    <a:lstStyle/>
    <a:p>
      <a:pPr>
        <a:defRPr sz="1937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C5AEB-2C35-4331-ADB9-45E57A29FFCA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C208C8-AD29-42A0-B450-1972936A3EB7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gm:t>
    </dgm:pt>
    <dgm:pt modelId="{513CE0F9-95D9-4982-B742-60756EB3A52E}" type="parTrans" cxnId="{261B2626-26E5-4818-80FD-8227EFBF227A}">
      <dgm:prSet/>
      <dgm:spPr/>
      <dgm:t>
        <a:bodyPr/>
        <a:lstStyle/>
        <a:p>
          <a:endParaRPr lang="es-ES"/>
        </a:p>
      </dgm:t>
    </dgm:pt>
    <dgm:pt modelId="{BB0CA4AC-EDE3-46A5-B329-F9FA707F8356}" type="sibTrans" cxnId="{261B2626-26E5-4818-80FD-8227EFBF227A}">
      <dgm:prSet/>
      <dgm:spPr/>
      <dgm:t>
        <a:bodyPr/>
        <a:lstStyle/>
        <a:p>
          <a:endParaRPr lang="es-ES"/>
        </a:p>
      </dgm:t>
    </dgm:pt>
    <dgm:pt modelId="{5FB2AC37-BE49-4708-A603-F5FEAFC3A3F9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gm:t>
    </dgm:pt>
    <dgm:pt modelId="{87F59BB0-1E4B-41CA-ABEC-7C6207B72CA4}" type="parTrans" cxnId="{6D618DE8-74B5-4F0B-9CF5-AFBDF1CF9BE7}">
      <dgm:prSet/>
      <dgm:spPr/>
      <dgm:t>
        <a:bodyPr/>
        <a:lstStyle/>
        <a:p>
          <a:endParaRPr lang="es-ES"/>
        </a:p>
      </dgm:t>
    </dgm:pt>
    <dgm:pt modelId="{037051C7-96B4-4C4E-A855-0D2CF5CC1821}" type="sibTrans" cxnId="{6D618DE8-74B5-4F0B-9CF5-AFBDF1CF9BE7}">
      <dgm:prSet/>
      <dgm:spPr/>
      <dgm:t>
        <a:bodyPr/>
        <a:lstStyle/>
        <a:p>
          <a:endParaRPr lang="es-ES"/>
        </a:p>
      </dgm:t>
    </dgm:pt>
    <dgm:pt modelId="{D5158DBD-4174-45EC-9156-A16962F80506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vaginal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32FAC1B0-69BD-427D-97C7-E57FD653F95E}" type="parTrans" cxnId="{55CA46FB-5CA5-43DD-BB4A-81E640558D9E}">
      <dgm:prSet/>
      <dgm:spPr/>
      <dgm:t>
        <a:bodyPr/>
        <a:lstStyle/>
        <a:p>
          <a:endParaRPr lang="es-ES"/>
        </a:p>
      </dgm:t>
    </dgm:pt>
    <dgm:pt modelId="{79E97411-C89F-472B-9E06-CA3D689B4B0E}" type="sibTrans" cxnId="{55CA46FB-5CA5-43DD-BB4A-81E640558D9E}">
      <dgm:prSet/>
      <dgm:spPr/>
      <dgm:t>
        <a:bodyPr/>
        <a:lstStyle/>
        <a:p>
          <a:endParaRPr lang="es-ES"/>
        </a:p>
      </dgm:t>
    </dgm:pt>
    <dgm:pt modelId="{0B830F05-1971-4E06-8295-DEA60737FD9B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gm:t>
    </dgm:pt>
    <dgm:pt modelId="{D8D00100-1FEB-4ED0-8C28-8BBC1E55E941}" type="parTrans" cxnId="{C2E8346D-36BD-46E2-A44C-0A9138308B13}">
      <dgm:prSet/>
      <dgm:spPr/>
      <dgm:t>
        <a:bodyPr/>
        <a:lstStyle/>
        <a:p>
          <a:endParaRPr lang="es-ES"/>
        </a:p>
      </dgm:t>
    </dgm:pt>
    <dgm:pt modelId="{85FC1224-192E-40E9-A17A-E15FD6761C45}" type="sibTrans" cxnId="{C2E8346D-36BD-46E2-A44C-0A9138308B13}">
      <dgm:prSet/>
      <dgm:spPr/>
      <dgm:t>
        <a:bodyPr/>
        <a:lstStyle/>
        <a:p>
          <a:endParaRPr lang="es-ES"/>
        </a:p>
      </dgm:t>
    </dgm:pt>
    <dgm:pt modelId="{CCEF732B-346B-4049-8991-F4AB4F0FCF15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gm:t>
    </dgm:pt>
    <dgm:pt modelId="{866D12C4-715F-46E0-8194-4AAF409378AE}" type="parTrans" cxnId="{ABDEF6DB-A898-4A51-977F-A2B6B610AF05}">
      <dgm:prSet/>
      <dgm:spPr/>
      <dgm:t>
        <a:bodyPr/>
        <a:lstStyle/>
        <a:p>
          <a:endParaRPr lang="es-ES"/>
        </a:p>
      </dgm:t>
    </dgm:pt>
    <dgm:pt modelId="{6C593A62-0261-440D-9D65-E558A4C8A073}" type="sibTrans" cxnId="{ABDEF6DB-A898-4A51-977F-A2B6B610AF05}">
      <dgm:prSet/>
      <dgm:spPr/>
      <dgm:t>
        <a:bodyPr/>
        <a:lstStyle/>
        <a:p>
          <a:endParaRPr lang="es-ES"/>
        </a:p>
      </dgm:t>
    </dgm:pt>
    <dgm:pt modelId="{6D80B56D-DC9D-438A-8AB1-289B3408EC4F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gm:t>
    </dgm:pt>
    <dgm:pt modelId="{3AF6E660-FF9A-4629-9083-AE4625A9BE15}" type="parTrans" cxnId="{0B2F48E4-1A98-4851-A88A-D3D7E6D6D113}">
      <dgm:prSet/>
      <dgm:spPr/>
      <dgm:t>
        <a:bodyPr/>
        <a:lstStyle/>
        <a:p>
          <a:endParaRPr lang="es-ES"/>
        </a:p>
      </dgm:t>
    </dgm:pt>
    <dgm:pt modelId="{CF52847A-E2A8-4730-B352-B78D09A9F6F6}" type="sibTrans" cxnId="{0B2F48E4-1A98-4851-A88A-D3D7E6D6D113}">
      <dgm:prSet/>
      <dgm:spPr/>
      <dgm:t>
        <a:bodyPr/>
        <a:lstStyle/>
        <a:p>
          <a:endParaRPr lang="es-ES"/>
        </a:p>
      </dgm:t>
    </dgm:pt>
    <dgm:pt modelId="{B538B796-B004-496B-A239-4337685F7951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gm:t>
    </dgm:pt>
    <dgm:pt modelId="{3B6DF8C0-BE04-4E08-8682-DC6FDF816F0A}" type="parTrans" cxnId="{F16F4F17-8991-4C93-BBB3-0A1526B37A93}">
      <dgm:prSet/>
      <dgm:spPr/>
      <dgm:t>
        <a:bodyPr/>
        <a:lstStyle/>
        <a:p>
          <a:endParaRPr lang="es-ES"/>
        </a:p>
      </dgm:t>
    </dgm:pt>
    <dgm:pt modelId="{D364F884-6F5F-4A7F-89F7-81B71C5217F8}" type="sibTrans" cxnId="{F16F4F17-8991-4C93-BBB3-0A1526B37A93}">
      <dgm:prSet/>
      <dgm:spPr/>
      <dgm:t>
        <a:bodyPr/>
        <a:lstStyle/>
        <a:p>
          <a:endParaRPr lang="es-ES"/>
        </a:p>
      </dgm:t>
    </dgm:pt>
    <dgm:pt modelId="{0808A258-37EF-458D-B80C-88A63EDC069A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preseminal  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DC579120-1833-4381-91B6-95A919E4A32F}" type="sibTrans" cxnId="{96880A00-5B17-48CE-933F-FA02C4D9BF2A}">
      <dgm:prSet/>
      <dgm:spPr/>
      <dgm:t>
        <a:bodyPr/>
        <a:lstStyle/>
        <a:p>
          <a:endParaRPr lang="es-ES"/>
        </a:p>
      </dgm:t>
    </dgm:pt>
    <dgm:pt modelId="{A36A9DA4-526A-4B0E-B374-5469F9768A10}" type="parTrans" cxnId="{96880A00-5B17-48CE-933F-FA02C4D9BF2A}">
      <dgm:prSet/>
      <dgm:spPr/>
      <dgm:t>
        <a:bodyPr/>
        <a:lstStyle/>
        <a:p>
          <a:endParaRPr lang="es-ES"/>
        </a:p>
      </dgm:t>
    </dgm:pt>
    <dgm:pt modelId="{424081AA-51C0-4DCF-85AF-371B336A824C}" type="pres">
      <dgm:prSet presAssocID="{4F6C5AEB-2C35-4331-ADB9-45E57A29FF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FC59C38-9EFA-4187-9CD2-C827EE2F1665}" type="pres">
      <dgm:prSet presAssocID="{4F6C5AEB-2C35-4331-ADB9-45E57A29FFCA}" presName="pyramid" presStyleLbl="node1" presStyleIdx="0" presStyleCnt="1" custLinFactNeighborX="517" custLinFactNeighborY="-13437"/>
      <dgm:spPr/>
    </dgm:pt>
    <dgm:pt modelId="{37F37308-E53F-4658-A8BB-481B8AEBED6A}" type="pres">
      <dgm:prSet presAssocID="{4F6C5AEB-2C35-4331-ADB9-45E57A29FFCA}" presName="theList" presStyleCnt="0"/>
      <dgm:spPr/>
    </dgm:pt>
    <dgm:pt modelId="{CA3AD827-09C5-4D70-B1F9-D21C21F07989}" type="pres">
      <dgm:prSet presAssocID="{01C208C8-AD29-42A0-B450-1972936A3EB7}" presName="aNode" presStyleLbl="fgAcc1" presStyleIdx="0" presStyleCnt="8" custLinFactY="-11085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FCBA4-7426-464C-B62D-41720ACBA65E}" type="pres">
      <dgm:prSet presAssocID="{01C208C8-AD29-42A0-B450-1972936A3EB7}" presName="aSpace" presStyleCnt="0"/>
      <dgm:spPr/>
    </dgm:pt>
    <dgm:pt modelId="{0B30204B-E792-4E8B-B385-FC17FA64381F}" type="pres">
      <dgm:prSet presAssocID="{5FB2AC37-BE49-4708-A603-F5FEAFC3A3F9}" presName="aNode" presStyleLbl="fgAcc1" presStyleIdx="1" presStyleCnt="8" custLinFactY="-8827" custLinFactNeighborX="981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70D1F-1A31-4A0B-B8E1-294AE818E81E}" type="pres">
      <dgm:prSet presAssocID="{5FB2AC37-BE49-4708-A603-F5FEAFC3A3F9}" presName="aSpace" presStyleCnt="0"/>
      <dgm:spPr/>
    </dgm:pt>
    <dgm:pt modelId="{74B8D480-5044-4C01-833B-06F17313E618}" type="pres">
      <dgm:prSet presAssocID="{D5158DBD-4174-45EC-9156-A16962F80506}" presName="aNode" presStyleLbl="fgAcc1" presStyleIdx="2" presStyleCnt="8" custLinFactY="53730" custLinFactNeighborX="927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9B3E-5754-439C-A3DD-76F7D10B98A2}" type="pres">
      <dgm:prSet presAssocID="{D5158DBD-4174-45EC-9156-A16962F80506}" presName="aSpace" presStyleCnt="0"/>
      <dgm:spPr/>
    </dgm:pt>
    <dgm:pt modelId="{3B8F730F-6145-49D6-9773-2FCE27517A15}" type="pres">
      <dgm:prSet presAssocID="{0B830F05-1971-4E06-8295-DEA60737FD9B}" presName="aNode" presStyleLbl="fgAcc1" presStyleIdx="3" presStyleCnt="8" custLinFactY="-100000" custLinFactNeighborX="-99617" custLinFactNeighborY="-186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94371-2EAC-43C2-8CD2-05829B76B322}" type="pres">
      <dgm:prSet presAssocID="{0B830F05-1971-4E06-8295-DEA60737FD9B}" presName="aSpace" presStyleCnt="0"/>
      <dgm:spPr/>
    </dgm:pt>
    <dgm:pt modelId="{8F6D78EC-8AB0-4E8F-803C-7260546BD4B0}" type="pres">
      <dgm:prSet presAssocID="{CCEF732B-346B-4049-8991-F4AB4F0FCF15}" presName="aNode" presStyleLbl="fgAcc1" presStyleIdx="4" presStyleCnt="8" custLinFactY="5544" custLinFactNeighborX="1000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05548-56F2-42F7-8B38-C0AC51E324DD}" type="pres">
      <dgm:prSet presAssocID="{CCEF732B-346B-4049-8991-F4AB4F0FCF15}" presName="aSpace" presStyleCnt="0"/>
      <dgm:spPr/>
    </dgm:pt>
    <dgm:pt modelId="{A0E57413-BD0F-4142-AEC3-8043582775FC}" type="pres">
      <dgm:prSet presAssocID="{6D80B56D-DC9D-438A-8AB1-289B3408EC4F}" presName="aNode" presStyleLbl="fgAcc1" presStyleIdx="5" presStyleCnt="8" custLinFactY="-114470" custLinFactNeighborX="-9961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B1FDF-5578-4DB9-A16E-7A65EF8DC370}" type="pres">
      <dgm:prSet presAssocID="{6D80B56D-DC9D-438A-8AB1-289B3408EC4F}" presName="aSpace" presStyleCnt="0"/>
      <dgm:spPr/>
    </dgm:pt>
    <dgm:pt modelId="{DD87403E-3F19-43BF-943D-BB72D01B516D}" type="pres">
      <dgm:prSet presAssocID="{0808A258-37EF-458D-B80C-88A63EDC069A}" presName="aNode" presStyleLbl="fgAcc1" presStyleIdx="6" presStyleCnt="8" custLinFactY="-38581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61D63-E0C8-4A69-871F-D69293D79C14}" type="pres">
      <dgm:prSet presAssocID="{0808A258-37EF-458D-B80C-88A63EDC069A}" presName="aSpace" presStyleCnt="0"/>
      <dgm:spPr/>
    </dgm:pt>
    <dgm:pt modelId="{7645EE1D-AB67-4DD8-9D41-B614F078B79B}" type="pres">
      <dgm:prSet presAssocID="{B538B796-B004-496B-A239-4337685F7951}" presName="aNode" presStyleLbl="fgAcc1" presStyleIdx="7" presStyleCnt="8" custLinFactY="-108882" custLinFactNeighborX="11038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526DF-A22B-4CD6-A371-B3F779F8CE09}" type="pres">
      <dgm:prSet presAssocID="{B538B796-B004-496B-A239-4337685F7951}" presName="aSpace" presStyleCnt="0"/>
      <dgm:spPr/>
    </dgm:pt>
  </dgm:ptLst>
  <dgm:cxnLst>
    <dgm:cxn modelId="{4F697DB5-87CA-4247-BE2B-0BE7B9AECB82}" type="presOf" srcId="{5FB2AC37-BE49-4708-A603-F5FEAFC3A3F9}" destId="{0B30204B-E792-4E8B-B385-FC17FA64381F}" srcOrd="0" destOrd="0" presId="urn:microsoft.com/office/officeart/2005/8/layout/pyramid2"/>
    <dgm:cxn modelId="{C207DC48-7A54-4F25-85A0-399CDA948F1D}" type="presOf" srcId="{CCEF732B-346B-4049-8991-F4AB4F0FCF15}" destId="{8F6D78EC-8AB0-4E8F-803C-7260546BD4B0}" srcOrd="0" destOrd="0" presId="urn:microsoft.com/office/officeart/2005/8/layout/pyramid2"/>
    <dgm:cxn modelId="{C2E8346D-36BD-46E2-A44C-0A9138308B13}" srcId="{4F6C5AEB-2C35-4331-ADB9-45E57A29FFCA}" destId="{0B830F05-1971-4E06-8295-DEA60737FD9B}" srcOrd="3" destOrd="0" parTransId="{D8D00100-1FEB-4ED0-8C28-8BBC1E55E941}" sibTransId="{85FC1224-192E-40E9-A17A-E15FD6761C45}"/>
    <dgm:cxn modelId="{23AC9681-BC92-4367-BDEF-DF9CA39127C1}" type="presOf" srcId="{4F6C5AEB-2C35-4331-ADB9-45E57A29FFCA}" destId="{424081AA-51C0-4DCF-85AF-371B336A824C}" srcOrd="0" destOrd="0" presId="urn:microsoft.com/office/officeart/2005/8/layout/pyramid2"/>
    <dgm:cxn modelId="{6D618DE8-74B5-4F0B-9CF5-AFBDF1CF9BE7}" srcId="{4F6C5AEB-2C35-4331-ADB9-45E57A29FFCA}" destId="{5FB2AC37-BE49-4708-A603-F5FEAFC3A3F9}" srcOrd="1" destOrd="0" parTransId="{87F59BB0-1E4B-41CA-ABEC-7C6207B72CA4}" sibTransId="{037051C7-96B4-4C4E-A855-0D2CF5CC1821}"/>
    <dgm:cxn modelId="{55CA46FB-5CA5-43DD-BB4A-81E640558D9E}" srcId="{4F6C5AEB-2C35-4331-ADB9-45E57A29FFCA}" destId="{D5158DBD-4174-45EC-9156-A16962F80506}" srcOrd="2" destOrd="0" parTransId="{32FAC1B0-69BD-427D-97C7-E57FD653F95E}" sibTransId="{79E97411-C89F-472B-9E06-CA3D689B4B0E}"/>
    <dgm:cxn modelId="{ABDEF6DB-A898-4A51-977F-A2B6B610AF05}" srcId="{4F6C5AEB-2C35-4331-ADB9-45E57A29FFCA}" destId="{CCEF732B-346B-4049-8991-F4AB4F0FCF15}" srcOrd="4" destOrd="0" parTransId="{866D12C4-715F-46E0-8194-4AAF409378AE}" sibTransId="{6C593A62-0261-440D-9D65-E558A4C8A073}"/>
    <dgm:cxn modelId="{0B2F48E4-1A98-4851-A88A-D3D7E6D6D113}" srcId="{4F6C5AEB-2C35-4331-ADB9-45E57A29FFCA}" destId="{6D80B56D-DC9D-438A-8AB1-289B3408EC4F}" srcOrd="5" destOrd="0" parTransId="{3AF6E660-FF9A-4629-9083-AE4625A9BE15}" sibTransId="{CF52847A-E2A8-4730-B352-B78D09A9F6F6}"/>
    <dgm:cxn modelId="{7A829938-5EFD-44B1-89F0-2D825CF238A2}" type="presOf" srcId="{0808A258-37EF-458D-B80C-88A63EDC069A}" destId="{DD87403E-3F19-43BF-943D-BB72D01B516D}" srcOrd="0" destOrd="0" presId="urn:microsoft.com/office/officeart/2005/8/layout/pyramid2"/>
    <dgm:cxn modelId="{CAC00417-B21A-44FC-9D24-66EE2479888D}" type="presOf" srcId="{B538B796-B004-496B-A239-4337685F7951}" destId="{7645EE1D-AB67-4DD8-9D41-B614F078B79B}" srcOrd="0" destOrd="0" presId="urn:microsoft.com/office/officeart/2005/8/layout/pyramid2"/>
    <dgm:cxn modelId="{F16F4F17-8991-4C93-BBB3-0A1526B37A93}" srcId="{4F6C5AEB-2C35-4331-ADB9-45E57A29FFCA}" destId="{B538B796-B004-496B-A239-4337685F7951}" srcOrd="7" destOrd="0" parTransId="{3B6DF8C0-BE04-4E08-8682-DC6FDF816F0A}" sibTransId="{D364F884-6F5F-4A7F-89F7-81B71C5217F8}"/>
    <dgm:cxn modelId="{89DA55B7-A75A-4566-9EF6-27113B473657}" type="presOf" srcId="{0B830F05-1971-4E06-8295-DEA60737FD9B}" destId="{3B8F730F-6145-49D6-9773-2FCE27517A15}" srcOrd="0" destOrd="0" presId="urn:microsoft.com/office/officeart/2005/8/layout/pyramid2"/>
    <dgm:cxn modelId="{FC61F40B-FB7A-40C1-B127-BF09475D1AA2}" type="presOf" srcId="{6D80B56D-DC9D-438A-8AB1-289B3408EC4F}" destId="{A0E57413-BD0F-4142-AEC3-8043582775FC}" srcOrd="0" destOrd="0" presId="urn:microsoft.com/office/officeart/2005/8/layout/pyramid2"/>
    <dgm:cxn modelId="{261B2626-26E5-4818-80FD-8227EFBF227A}" srcId="{4F6C5AEB-2C35-4331-ADB9-45E57A29FFCA}" destId="{01C208C8-AD29-42A0-B450-1972936A3EB7}" srcOrd="0" destOrd="0" parTransId="{513CE0F9-95D9-4982-B742-60756EB3A52E}" sibTransId="{BB0CA4AC-EDE3-46A5-B329-F9FA707F8356}"/>
    <dgm:cxn modelId="{6DC3B985-6CB0-45B9-BC8D-BD2FC8E5D35D}" type="presOf" srcId="{D5158DBD-4174-45EC-9156-A16962F80506}" destId="{74B8D480-5044-4C01-833B-06F17313E618}" srcOrd="0" destOrd="0" presId="urn:microsoft.com/office/officeart/2005/8/layout/pyramid2"/>
    <dgm:cxn modelId="{8A700B5E-6B3F-40E3-AE76-70517905D154}" type="presOf" srcId="{01C208C8-AD29-42A0-B450-1972936A3EB7}" destId="{CA3AD827-09C5-4D70-B1F9-D21C21F07989}" srcOrd="0" destOrd="0" presId="urn:microsoft.com/office/officeart/2005/8/layout/pyramid2"/>
    <dgm:cxn modelId="{96880A00-5B17-48CE-933F-FA02C4D9BF2A}" srcId="{4F6C5AEB-2C35-4331-ADB9-45E57A29FFCA}" destId="{0808A258-37EF-458D-B80C-88A63EDC069A}" srcOrd="6" destOrd="0" parTransId="{A36A9DA4-526A-4B0E-B374-5469F9768A10}" sibTransId="{DC579120-1833-4381-91B6-95A919E4A32F}"/>
    <dgm:cxn modelId="{1B09C94C-A7C2-4E81-9B3E-801C27B2FC5D}" type="presParOf" srcId="{424081AA-51C0-4DCF-85AF-371B336A824C}" destId="{6FC59C38-9EFA-4187-9CD2-C827EE2F1665}" srcOrd="0" destOrd="0" presId="urn:microsoft.com/office/officeart/2005/8/layout/pyramid2"/>
    <dgm:cxn modelId="{0F033EA7-6A67-45A6-A2FD-1C152ED64875}" type="presParOf" srcId="{424081AA-51C0-4DCF-85AF-371B336A824C}" destId="{37F37308-E53F-4658-A8BB-481B8AEBED6A}" srcOrd="1" destOrd="0" presId="urn:microsoft.com/office/officeart/2005/8/layout/pyramid2"/>
    <dgm:cxn modelId="{E57FC33F-CBB7-460A-8545-5C024D8BBAA9}" type="presParOf" srcId="{37F37308-E53F-4658-A8BB-481B8AEBED6A}" destId="{CA3AD827-09C5-4D70-B1F9-D21C21F07989}" srcOrd="0" destOrd="0" presId="urn:microsoft.com/office/officeart/2005/8/layout/pyramid2"/>
    <dgm:cxn modelId="{8103592D-BAC0-461F-AC39-993B98CAA942}" type="presParOf" srcId="{37F37308-E53F-4658-A8BB-481B8AEBED6A}" destId="{F58FCBA4-7426-464C-B62D-41720ACBA65E}" srcOrd="1" destOrd="0" presId="urn:microsoft.com/office/officeart/2005/8/layout/pyramid2"/>
    <dgm:cxn modelId="{72BF6277-B9B7-4937-A341-FF5D6F225476}" type="presParOf" srcId="{37F37308-E53F-4658-A8BB-481B8AEBED6A}" destId="{0B30204B-E792-4E8B-B385-FC17FA64381F}" srcOrd="2" destOrd="0" presId="urn:microsoft.com/office/officeart/2005/8/layout/pyramid2"/>
    <dgm:cxn modelId="{F1CF3F58-9345-4F59-ADC3-416AC3366440}" type="presParOf" srcId="{37F37308-E53F-4658-A8BB-481B8AEBED6A}" destId="{72C70D1F-1A31-4A0B-B8E1-294AE818E81E}" srcOrd="3" destOrd="0" presId="urn:microsoft.com/office/officeart/2005/8/layout/pyramid2"/>
    <dgm:cxn modelId="{4ED60925-A331-4019-80EC-B27E9440F17A}" type="presParOf" srcId="{37F37308-E53F-4658-A8BB-481B8AEBED6A}" destId="{74B8D480-5044-4C01-833B-06F17313E618}" srcOrd="4" destOrd="0" presId="urn:microsoft.com/office/officeart/2005/8/layout/pyramid2"/>
    <dgm:cxn modelId="{342EF120-7D0C-47ED-B3BA-DCDCF1AFE270}" type="presParOf" srcId="{37F37308-E53F-4658-A8BB-481B8AEBED6A}" destId="{DD859B3E-5754-439C-A3DD-76F7D10B98A2}" srcOrd="5" destOrd="0" presId="urn:microsoft.com/office/officeart/2005/8/layout/pyramid2"/>
    <dgm:cxn modelId="{DCD23D3A-3657-413D-A89C-6357D9F80555}" type="presParOf" srcId="{37F37308-E53F-4658-A8BB-481B8AEBED6A}" destId="{3B8F730F-6145-49D6-9773-2FCE27517A15}" srcOrd="6" destOrd="0" presId="urn:microsoft.com/office/officeart/2005/8/layout/pyramid2"/>
    <dgm:cxn modelId="{33CF32FE-80B1-4751-8882-6427FB95E583}" type="presParOf" srcId="{37F37308-E53F-4658-A8BB-481B8AEBED6A}" destId="{84294371-2EAC-43C2-8CD2-05829B76B322}" srcOrd="7" destOrd="0" presId="urn:microsoft.com/office/officeart/2005/8/layout/pyramid2"/>
    <dgm:cxn modelId="{C42BBBD0-2F09-4428-9CF7-B3D5BA427F3A}" type="presParOf" srcId="{37F37308-E53F-4658-A8BB-481B8AEBED6A}" destId="{8F6D78EC-8AB0-4E8F-803C-7260546BD4B0}" srcOrd="8" destOrd="0" presId="urn:microsoft.com/office/officeart/2005/8/layout/pyramid2"/>
    <dgm:cxn modelId="{A5B64CE8-E09B-4427-8336-DA14D4187CE2}" type="presParOf" srcId="{37F37308-E53F-4658-A8BB-481B8AEBED6A}" destId="{F7305548-56F2-42F7-8B38-C0AC51E324DD}" srcOrd="9" destOrd="0" presId="urn:microsoft.com/office/officeart/2005/8/layout/pyramid2"/>
    <dgm:cxn modelId="{07F03F0A-B2D8-4E8B-BEC0-9F7AD5607F3E}" type="presParOf" srcId="{37F37308-E53F-4658-A8BB-481B8AEBED6A}" destId="{A0E57413-BD0F-4142-AEC3-8043582775FC}" srcOrd="10" destOrd="0" presId="urn:microsoft.com/office/officeart/2005/8/layout/pyramid2"/>
    <dgm:cxn modelId="{6DDBFE4A-89A8-46DF-8A19-DD14C3B706F9}" type="presParOf" srcId="{37F37308-E53F-4658-A8BB-481B8AEBED6A}" destId="{693B1FDF-5578-4DB9-A16E-7A65EF8DC370}" srcOrd="11" destOrd="0" presId="urn:microsoft.com/office/officeart/2005/8/layout/pyramid2"/>
    <dgm:cxn modelId="{7392343A-A984-4C78-83C0-9B99EFB80E02}" type="presParOf" srcId="{37F37308-E53F-4658-A8BB-481B8AEBED6A}" destId="{DD87403E-3F19-43BF-943D-BB72D01B516D}" srcOrd="12" destOrd="0" presId="urn:microsoft.com/office/officeart/2005/8/layout/pyramid2"/>
    <dgm:cxn modelId="{2127EB1B-0B05-4EDF-8957-7B0D9A0E7624}" type="presParOf" srcId="{37F37308-E53F-4658-A8BB-481B8AEBED6A}" destId="{61961D63-E0C8-4A69-871F-D69293D79C14}" srcOrd="13" destOrd="0" presId="urn:microsoft.com/office/officeart/2005/8/layout/pyramid2"/>
    <dgm:cxn modelId="{AAE56E7A-BD57-4F02-9FF5-C8E964E7CFB1}" type="presParOf" srcId="{37F37308-E53F-4658-A8BB-481B8AEBED6A}" destId="{7645EE1D-AB67-4DD8-9D41-B614F078B79B}" srcOrd="14" destOrd="0" presId="urn:microsoft.com/office/officeart/2005/8/layout/pyramid2"/>
    <dgm:cxn modelId="{5F54DDD8-840F-435B-854D-6F7C4EF2784B}" type="presParOf" srcId="{37F37308-E53F-4658-A8BB-481B8AEBED6A}" destId="{D6B526DF-A22B-4CD6-A371-B3F779F8CE0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5AEB-2C35-4331-ADB9-45E57A29FFCA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C208C8-AD29-42A0-B450-1972936A3EB7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gm:t>
    </dgm:pt>
    <dgm:pt modelId="{513CE0F9-95D9-4982-B742-60756EB3A52E}" type="parTrans" cxnId="{261B2626-26E5-4818-80FD-8227EFBF227A}">
      <dgm:prSet/>
      <dgm:spPr/>
      <dgm:t>
        <a:bodyPr/>
        <a:lstStyle/>
        <a:p>
          <a:endParaRPr lang="es-ES"/>
        </a:p>
      </dgm:t>
    </dgm:pt>
    <dgm:pt modelId="{BB0CA4AC-EDE3-46A5-B329-F9FA707F8356}" type="sibTrans" cxnId="{261B2626-26E5-4818-80FD-8227EFBF227A}">
      <dgm:prSet/>
      <dgm:spPr/>
      <dgm:t>
        <a:bodyPr/>
        <a:lstStyle/>
        <a:p>
          <a:endParaRPr lang="es-ES"/>
        </a:p>
      </dgm:t>
    </dgm:pt>
    <dgm:pt modelId="{5FB2AC37-BE49-4708-A603-F5FEAFC3A3F9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gm:t>
    </dgm:pt>
    <dgm:pt modelId="{87F59BB0-1E4B-41CA-ABEC-7C6207B72CA4}" type="parTrans" cxnId="{6D618DE8-74B5-4F0B-9CF5-AFBDF1CF9BE7}">
      <dgm:prSet/>
      <dgm:spPr/>
      <dgm:t>
        <a:bodyPr/>
        <a:lstStyle/>
        <a:p>
          <a:endParaRPr lang="es-ES"/>
        </a:p>
      </dgm:t>
    </dgm:pt>
    <dgm:pt modelId="{037051C7-96B4-4C4E-A855-0D2CF5CC1821}" type="sibTrans" cxnId="{6D618DE8-74B5-4F0B-9CF5-AFBDF1CF9BE7}">
      <dgm:prSet/>
      <dgm:spPr/>
      <dgm:t>
        <a:bodyPr/>
        <a:lstStyle/>
        <a:p>
          <a:endParaRPr lang="es-ES"/>
        </a:p>
      </dgm:t>
    </dgm:pt>
    <dgm:pt modelId="{D5158DBD-4174-45EC-9156-A16962F80506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Mucosas vaginales</a:t>
          </a:r>
        </a:p>
      </dgm:t>
    </dgm:pt>
    <dgm:pt modelId="{32FAC1B0-69BD-427D-97C7-E57FD653F95E}" type="parTrans" cxnId="{55CA46FB-5CA5-43DD-BB4A-81E640558D9E}">
      <dgm:prSet/>
      <dgm:spPr/>
      <dgm:t>
        <a:bodyPr/>
        <a:lstStyle/>
        <a:p>
          <a:endParaRPr lang="es-ES"/>
        </a:p>
      </dgm:t>
    </dgm:pt>
    <dgm:pt modelId="{79E97411-C89F-472B-9E06-CA3D689B4B0E}" type="sibTrans" cxnId="{55CA46FB-5CA5-43DD-BB4A-81E640558D9E}">
      <dgm:prSet/>
      <dgm:spPr/>
      <dgm:t>
        <a:bodyPr/>
        <a:lstStyle/>
        <a:p>
          <a:endParaRPr lang="es-ES"/>
        </a:p>
      </dgm:t>
    </dgm:pt>
    <dgm:pt modelId="{0B830F05-1971-4E06-8295-DEA60737FD9B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gm:t>
    </dgm:pt>
    <dgm:pt modelId="{D8D00100-1FEB-4ED0-8C28-8BBC1E55E941}" type="parTrans" cxnId="{C2E8346D-36BD-46E2-A44C-0A9138308B13}">
      <dgm:prSet/>
      <dgm:spPr/>
      <dgm:t>
        <a:bodyPr/>
        <a:lstStyle/>
        <a:p>
          <a:endParaRPr lang="es-ES"/>
        </a:p>
      </dgm:t>
    </dgm:pt>
    <dgm:pt modelId="{85FC1224-192E-40E9-A17A-E15FD6761C45}" type="sibTrans" cxnId="{C2E8346D-36BD-46E2-A44C-0A9138308B13}">
      <dgm:prSet/>
      <dgm:spPr/>
      <dgm:t>
        <a:bodyPr/>
        <a:lstStyle/>
        <a:p>
          <a:endParaRPr lang="es-ES"/>
        </a:p>
      </dgm:t>
    </dgm:pt>
    <dgm:pt modelId="{CCEF732B-346B-4049-8991-F4AB4F0FCF15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gm:t>
    </dgm:pt>
    <dgm:pt modelId="{866D12C4-715F-46E0-8194-4AAF409378AE}" type="parTrans" cxnId="{ABDEF6DB-A898-4A51-977F-A2B6B610AF05}">
      <dgm:prSet/>
      <dgm:spPr/>
      <dgm:t>
        <a:bodyPr/>
        <a:lstStyle/>
        <a:p>
          <a:endParaRPr lang="es-ES"/>
        </a:p>
      </dgm:t>
    </dgm:pt>
    <dgm:pt modelId="{6C593A62-0261-440D-9D65-E558A4C8A073}" type="sibTrans" cxnId="{ABDEF6DB-A898-4A51-977F-A2B6B610AF05}">
      <dgm:prSet/>
      <dgm:spPr/>
      <dgm:t>
        <a:bodyPr/>
        <a:lstStyle/>
        <a:p>
          <a:endParaRPr lang="es-ES"/>
        </a:p>
      </dgm:t>
    </dgm:pt>
    <dgm:pt modelId="{6D80B56D-DC9D-438A-8AB1-289B3408EC4F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gm:t>
    </dgm:pt>
    <dgm:pt modelId="{3AF6E660-FF9A-4629-9083-AE4625A9BE15}" type="parTrans" cxnId="{0B2F48E4-1A98-4851-A88A-D3D7E6D6D113}">
      <dgm:prSet/>
      <dgm:spPr/>
      <dgm:t>
        <a:bodyPr/>
        <a:lstStyle/>
        <a:p>
          <a:endParaRPr lang="es-ES"/>
        </a:p>
      </dgm:t>
    </dgm:pt>
    <dgm:pt modelId="{CF52847A-E2A8-4730-B352-B78D09A9F6F6}" type="sibTrans" cxnId="{0B2F48E4-1A98-4851-A88A-D3D7E6D6D113}">
      <dgm:prSet/>
      <dgm:spPr/>
      <dgm:t>
        <a:bodyPr/>
        <a:lstStyle/>
        <a:p>
          <a:endParaRPr lang="es-ES"/>
        </a:p>
      </dgm:t>
    </dgm:pt>
    <dgm:pt modelId="{0808A258-37EF-458D-B80C-88A63EDC069A}">
      <dgm:prSet phldrT="[Texto]"/>
      <dgm:spPr/>
      <dgm:t>
        <a:bodyPr/>
        <a:lstStyle/>
        <a:p>
          <a:r>
            <a:rPr lang="es-ES" b="1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preseminal</a:t>
          </a:r>
          <a:endParaRPr lang="es-ES" b="1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gm:t>
    </dgm:pt>
    <dgm:pt modelId="{A36A9DA4-526A-4B0E-B374-5469F9768A10}" type="parTrans" cxnId="{96880A00-5B17-48CE-933F-FA02C4D9BF2A}">
      <dgm:prSet/>
      <dgm:spPr/>
      <dgm:t>
        <a:bodyPr/>
        <a:lstStyle/>
        <a:p>
          <a:endParaRPr lang="es-ES"/>
        </a:p>
      </dgm:t>
    </dgm:pt>
    <dgm:pt modelId="{DC579120-1833-4381-91B6-95A919E4A32F}" type="sibTrans" cxnId="{96880A00-5B17-48CE-933F-FA02C4D9BF2A}">
      <dgm:prSet/>
      <dgm:spPr/>
      <dgm:t>
        <a:bodyPr/>
        <a:lstStyle/>
        <a:p>
          <a:endParaRPr lang="es-ES"/>
        </a:p>
      </dgm:t>
    </dgm:pt>
    <dgm:pt modelId="{B538B796-B004-496B-A239-4337685F7951}">
      <dgm:prSet phldrT="[Texto]"/>
      <dgm:spPr/>
      <dgm:t>
        <a:bodyPr/>
        <a:lstStyle/>
        <a:p>
          <a:r>
            <a:rPr lang="es-ES" b="1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gm:t>
    </dgm:pt>
    <dgm:pt modelId="{3B6DF8C0-BE04-4E08-8682-DC6FDF816F0A}" type="parTrans" cxnId="{F16F4F17-8991-4C93-BBB3-0A1526B37A93}">
      <dgm:prSet/>
      <dgm:spPr/>
      <dgm:t>
        <a:bodyPr/>
        <a:lstStyle/>
        <a:p>
          <a:endParaRPr lang="es-ES"/>
        </a:p>
      </dgm:t>
    </dgm:pt>
    <dgm:pt modelId="{D364F884-6F5F-4A7F-89F7-81B71C5217F8}" type="sibTrans" cxnId="{F16F4F17-8991-4C93-BBB3-0A1526B37A93}">
      <dgm:prSet/>
      <dgm:spPr/>
      <dgm:t>
        <a:bodyPr/>
        <a:lstStyle/>
        <a:p>
          <a:endParaRPr lang="es-ES"/>
        </a:p>
      </dgm:t>
    </dgm:pt>
    <dgm:pt modelId="{424081AA-51C0-4DCF-85AF-371B336A824C}" type="pres">
      <dgm:prSet presAssocID="{4F6C5AEB-2C35-4331-ADB9-45E57A29FFC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FC59C38-9EFA-4187-9CD2-C827EE2F1665}" type="pres">
      <dgm:prSet presAssocID="{4F6C5AEB-2C35-4331-ADB9-45E57A29FFCA}" presName="pyramid" presStyleLbl="node1" presStyleIdx="0" presStyleCnt="1" custLinFactNeighborX="517" custLinFactNeighborY="-13437"/>
      <dgm:spPr/>
    </dgm:pt>
    <dgm:pt modelId="{37F37308-E53F-4658-A8BB-481B8AEBED6A}" type="pres">
      <dgm:prSet presAssocID="{4F6C5AEB-2C35-4331-ADB9-45E57A29FFCA}" presName="theList" presStyleCnt="0"/>
      <dgm:spPr/>
    </dgm:pt>
    <dgm:pt modelId="{CA3AD827-09C5-4D70-B1F9-D21C21F07989}" type="pres">
      <dgm:prSet presAssocID="{01C208C8-AD29-42A0-B450-1972936A3EB7}" presName="aNode" presStyleLbl="fgAcc1" presStyleIdx="0" presStyleCnt="8" custLinFactY="-11085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FCBA4-7426-464C-B62D-41720ACBA65E}" type="pres">
      <dgm:prSet presAssocID="{01C208C8-AD29-42A0-B450-1972936A3EB7}" presName="aSpace" presStyleCnt="0"/>
      <dgm:spPr/>
    </dgm:pt>
    <dgm:pt modelId="{0B30204B-E792-4E8B-B385-FC17FA64381F}" type="pres">
      <dgm:prSet presAssocID="{5FB2AC37-BE49-4708-A603-F5FEAFC3A3F9}" presName="aNode" presStyleLbl="fgAcc1" presStyleIdx="1" presStyleCnt="8" custLinFactY="-49456" custLinFactNeighborX="703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70D1F-1A31-4A0B-B8E1-294AE818E81E}" type="pres">
      <dgm:prSet presAssocID="{5FB2AC37-BE49-4708-A603-F5FEAFC3A3F9}" presName="aSpace" presStyleCnt="0"/>
      <dgm:spPr/>
    </dgm:pt>
    <dgm:pt modelId="{74B8D480-5044-4C01-833B-06F17313E618}" type="pres">
      <dgm:prSet presAssocID="{D5158DBD-4174-45EC-9156-A16962F80506}" presName="aNode" presStyleLbl="fgAcc1" presStyleIdx="2" presStyleCnt="8" custLinFactY="61405" custLinFactNeighborX="961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59B3E-5754-439C-A3DD-76F7D10B98A2}" type="pres">
      <dgm:prSet presAssocID="{D5158DBD-4174-45EC-9156-A16962F80506}" presName="aSpace" presStyleCnt="0"/>
      <dgm:spPr/>
    </dgm:pt>
    <dgm:pt modelId="{3B8F730F-6145-49D6-9773-2FCE27517A15}" type="pres">
      <dgm:prSet presAssocID="{0B830F05-1971-4E06-8295-DEA60737FD9B}" presName="aNode" presStyleLbl="fgAcc1" presStyleIdx="3" presStyleCnt="8" custLinFactY="-100000" custLinFactNeighborX="-99617" custLinFactNeighborY="-186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94371-2EAC-43C2-8CD2-05829B76B322}" type="pres">
      <dgm:prSet presAssocID="{0B830F05-1971-4E06-8295-DEA60737FD9B}" presName="aSpace" presStyleCnt="0"/>
      <dgm:spPr/>
    </dgm:pt>
    <dgm:pt modelId="{8F6D78EC-8AB0-4E8F-803C-7260546BD4B0}" type="pres">
      <dgm:prSet presAssocID="{CCEF732B-346B-4049-8991-F4AB4F0FCF15}" presName="aNode" presStyleLbl="fgAcc1" presStyleIdx="4" presStyleCnt="8" custLinFactY="62747" custLinFactNeighborX="1312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05548-56F2-42F7-8B38-C0AC51E324DD}" type="pres">
      <dgm:prSet presAssocID="{CCEF732B-346B-4049-8991-F4AB4F0FCF15}" presName="aSpace" presStyleCnt="0"/>
      <dgm:spPr/>
    </dgm:pt>
    <dgm:pt modelId="{A0E57413-BD0F-4142-AEC3-8043582775FC}" type="pres">
      <dgm:prSet presAssocID="{6D80B56D-DC9D-438A-8AB1-289B3408EC4F}" presName="aNode" presStyleLbl="fgAcc1" presStyleIdx="5" presStyleCnt="8" custLinFactY="-114470" custLinFactNeighborX="-9961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B1FDF-5578-4DB9-A16E-7A65EF8DC370}" type="pres">
      <dgm:prSet presAssocID="{6D80B56D-DC9D-438A-8AB1-289B3408EC4F}" presName="aSpace" presStyleCnt="0"/>
      <dgm:spPr/>
    </dgm:pt>
    <dgm:pt modelId="{DD87403E-3F19-43BF-943D-BB72D01B516D}" type="pres">
      <dgm:prSet presAssocID="{0808A258-37EF-458D-B80C-88A63EDC069A}" presName="aNode" presStyleLbl="fgAcc1" presStyleIdx="6" presStyleCnt="8" custLinFactY="-38581" custLinFactNeighborX="-9961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61D63-E0C8-4A69-871F-D69293D79C14}" type="pres">
      <dgm:prSet presAssocID="{0808A258-37EF-458D-B80C-88A63EDC069A}" presName="aSpace" presStyleCnt="0"/>
      <dgm:spPr/>
    </dgm:pt>
    <dgm:pt modelId="{7645EE1D-AB67-4DD8-9D41-B614F078B79B}" type="pres">
      <dgm:prSet presAssocID="{B538B796-B004-496B-A239-4337685F7951}" presName="aNode" presStyleLbl="fgAcc1" presStyleIdx="7" presStyleCnt="8" custLinFactY="-129196" custLinFactNeighborX="11732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526DF-A22B-4CD6-A371-B3F779F8CE09}" type="pres">
      <dgm:prSet presAssocID="{B538B796-B004-496B-A239-4337685F7951}" presName="aSpace" presStyleCnt="0"/>
      <dgm:spPr/>
    </dgm:pt>
  </dgm:ptLst>
  <dgm:cxnLst>
    <dgm:cxn modelId="{F8A7388E-11C6-4542-815A-615076F0D143}" type="presOf" srcId="{4F6C5AEB-2C35-4331-ADB9-45E57A29FFCA}" destId="{424081AA-51C0-4DCF-85AF-371B336A824C}" srcOrd="0" destOrd="0" presId="urn:microsoft.com/office/officeart/2005/8/layout/pyramid2"/>
    <dgm:cxn modelId="{8C9B5AAF-FC97-430E-9A6F-7D2147D67B40}" type="presOf" srcId="{0B830F05-1971-4E06-8295-DEA60737FD9B}" destId="{3B8F730F-6145-49D6-9773-2FCE27517A15}" srcOrd="0" destOrd="0" presId="urn:microsoft.com/office/officeart/2005/8/layout/pyramid2"/>
    <dgm:cxn modelId="{0B2F48E4-1A98-4851-A88A-D3D7E6D6D113}" srcId="{4F6C5AEB-2C35-4331-ADB9-45E57A29FFCA}" destId="{6D80B56D-DC9D-438A-8AB1-289B3408EC4F}" srcOrd="5" destOrd="0" parTransId="{3AF6E660-FF9A-4629-9083-AE4625A9BE15}" sibTransId="{CF52847A-E2A8-4730-B352-B78D09A9F6F6}"/>
    <dgm:cxn modelId="{96880A00-5B17-48CE-933F-FA02C4D9BF2A}" srcId="{4F6C5AEB-2C35-4331-ADB9-45E57A29FFCA}" destId="{0808A258-37EF-458D-B80C-88A63EDC069A}" srcOrd="6" destOrd="0" parTransId="{A36A9DA4-526A-4B0E-B374-5469F9768A10}" sibTransId="{DC579120-1833-4381-91B6-95A919E4A32F}"/>
    <dgm:cxn modelId="{59C98566-DE89-45C1-A861-89917970EFFE}" type="presOf" srcId="{D5158DBD-4174-45EC-9156-A16962F80506}" destId="{74B8D480-5044-4C01-833B-06F17313E618}" srcOrd="0" destOrd="0" presId="urn:microsoft.com/office/officeart/2005/8/layout/pyramid2"/>
    <dgm:cxn modelId="{F16F4F17-8991-4C93-BBB3-0A1526B37A93}" srcId="{4F6C5AEB-2C35-4331-ADB9-45E57A29FFCA}" destId="{B538B796-B004-496B-A239-4337685F7951}" srcOrd="7" destOrd="0" parTransId="{3B6DF8C0-BE04-4E08-8682-DC6FDF816F0A}" sibTransId="{D364F884-6F5F-4A7F-89F7-81B71C5217F8}"/>
    <dgm:cxn modelId="{C64D448B-E00A-4D37-9C40-ABBF5A469AB8}" type="presOf" srcId="{01C208C8-AD29-42A0-B450-1972936A3EB7}" destId="{CA3AD827-09C5-4D70-B1F9-D21C21F07989}" srcOrd="0" destOrd="0" presId="urn:microsoft.com/office/officeart/2005/8/layout/pyramid2"/>
    <dgm:cxn modelId="{ABDEF6DB-A898-4A51-977F-A2B6B610AF05}" srcId="{4F6C5AEB-2C35-4331-ADB9-45E57A29FFCA}" destId="{CCEF732B-346B-4049-8991-F4AB4F0FCF15}" srcOrd="4" destOrd="0" parTransId="{866D12C4-715F-46E0-8194-4AAF409378AE}" sibTransId="{6C593A62-0261-440D-9D65-E558A4C8A073}"/>
    <dgm:cxn modelId="{261B2626-26E5-4818-80FD-8227EFBF227A}" srcId="{4F6C5AEB-2C35-4331-ADB9-45E57A29FFCA}" destId="{01C208C8-AD29-42A0-B450-1972936A3EB7}" srcOrd="0" destOrd="0" parTransId="{513CE0F9-95D9-4982-B742-60756EB3A52E}" sibTransId="{BB0CA4AC-EDE3-46A5-B329-F9FA707F8356}"/>
    <dgm:cxn modelId="{55CA46FB-5CA5-43DD-BB4A-81E640558D9E}" srcId="{4F6C5AEB-2C35-4331-ADB9-45E57A29FFCA}" destId="{D5158DBD-4174-45EC-9156-A16962F80506}" srcOrd="2" destOrd="0" parTransId="{32FAC1B0-69BD-427D-97C7-E57FD653F95E}" sibTransId="{79E97411-C89F-472B-9E06-CA3D689B4B0E}"/>
    <dgm:cxn modelId="{32AD24C0-B7A8-4677-8B90-F0F695DB37D6}" type="presOf" srcId="{B538B796-B004-496B-A239-4337685F7951}" destId="{7645EE1D-AB67-4DD8-9D41-B614F078B79B}" srcOrd="0" destOrd="0" presId="urn:microsoft.com/office/officeart/2005/8/layout/pyramid2"/>
    <dgm:cxn modelId="{6D618DE8-74B5-4F0B-9CF5-AFBDF1CF9BE7}" srcId="{4F6C5AEB-2C35-4331-ADB9-45E57A29FFCA}" destId="{5FB2AC37-BE49-4708-A603-F5FEAFC3A3F9}" srcOrd="1" destOrd="0" parTransId="{87F59BB0-1E4B-41CA-ABEC-7C6207B72CA4}" sibTransId="{037051C7-96B4-4C4E-A855-0D2CF5CC1821}"/>
    <dgm:cxn modelId="{8AE23CD8-5D35-497E-91EF-93768F0CAEBC}" type="presOf" srcId="{5FB2AC37-BE49-4708-A603-F5FEAFC3A3F9}" destId="{0B30204B-E792-4E8B-B385-FC17FA64381F}" srcOrd="0" destOrd="0" presId="urn:microsoft.com/office/officeart/2005/8/layout/pyramid2"/>
    <dgm:cxn modelId="{C2E8346D-36BD-46E2-A44C-0A9138308B13}" srcId="{4F6C5AEB-2C35-4331-ADB9-45E57A29FFCA}" destId="{0B830F05-1971-4E06-8295-DEA60737FD9B}" srcOrd="3" destOrd="0" parTransId="{D8D00100-1FEB-4ED0-8C28-8BBC1E55E941}" sibTransId="{85FC1224-192E-40E9-A17A-E15FD6761C45}"/>
    <dgm:cxn modelId="{AE9F08F5-676E-43DC-830C-157E0A0FBFCD}" type="presOf" srcId="{6D80B56D-DC9D-438A-8AB1-289B3408EC4F}" destId="{A0E57413-BD0F-4142-AEC3-8043582775FC}" srcOrd="0" destOrd="0" presId="urn:microsoft.com/office/officeart/2005/8/layout/pyramid2"/>
    <dgm:cxn modelId="{1E9C1828-9A01-405D-925B-44684DBC0406}" type="presOf" srcId="{CCEF732B-346B-4049-8991-F4AB4F0FCF15}" destId="{8F6D78EC-8AB0-4E8F-803C-7260546BD4B0}" srcOrd="0" destOrd="0" presId="urn:microsoft.com/office/officeart/2005/8/layout/pyramid2"/>
    <dgm:cxn modelId="{D3A669C0-B8A5-4893-8FE8-B208439801C7}" type="presOf" srcId="{0808A258-37EF-458D-B80C-88A63EDC069A}" destId="{DD87403E-3F19-43BF-943D-BB72D01B516D}" srcOrd="0" destOrd="0" presId="urn:microsoft.com/office/officeart/2005/8/layout/pyramid2"/>
    <dgm:cxn modelId="{4438FE57-51F2-4D99-A1A8-DB3BE9ACB884}" type="presParOf" srcId="{424081AA-51C0-4DCF-85AF-371B336A824C}" destId="{6FC59C38-9EFA-4187-9CD2-C827EE2F1665}" srcOrd="0" destOrd="0" presId="urn:microsoft.com/office/officeart/2005/8/layout/pyramid2"/>
    <dgm:cxn modelId="{1E21D33D-1E8A-4B68-908A-A6E66E3604EC}" type="presParOf" srcId="{424081AA-51C0-4DCF-85AF-371B336A824C}" destId="{37F37308-E53F-4658-A8BB-481B8AEBED6A}" srcOrd="1" destOrd="0" presId="urn:microsoft.com/office/officeart/2005/8/layout/pyramid2"/>
    <dgm:cxn modelId="{B7884423-BD98-42B7-B68D-26A4629F8BCD}" type="presParOf" srcId="{37F37308-E53F-4658-A8BB-481B8AEBED6A}" destId="{CA3AD827-09C5-4D70-B1F9-D21C21F07989}" srcOrd="0" destOrd="0" presId="urn:microsoft.com/office/officeart/2005/8/layout/pyramid2"/>
    <dgm:cxn modelId="{43079F10-5ECD-46F0-8F8D-CDF025C2060C}" type="presParOf" srcId="{37F37308-E53F-4658-A8BB-481B8AEBED6A}" destId="{F58FCBA4-7426-464C-B62D-41720ACBA65E}" srcOrd="1" destOrd="0" presId="urn:microsoft.com/office/officeart/2005/8/layout/pyramid2"/>
    <dgm:cxn modelId="{96298B4B-DCE7-4818-9D8D-0DC163293B20}" type="presParOf" srcId="{37F37308-E53F-4658-A8BB-481B8AEBED6A}" destId="{0B30204B-E792-4E8B-B385-FC17FA64381F}" srcOrd="2" destOrd="0" presId="urn:microsoft.com/office/officeart/2005/8/layout/pyramid2"/>
    <dgm:cxn modelId="{DBC2F9EE-EEC7-4A2B-8EDB-CF40614FAA6D}" type="presParOf" srcId="{37F37308-E53F-4658-A8BB-481B8AEBED6A}" destId="{72C70D1F-1A31-4A0B-B8E1-294AE818E81E}" srcOrd="3" destOrd="0" presId="urn:microsoft.com/office/officeart/2005/8/layout/pyramid2"/>
    <dgm:cxn modelId="{2815E307-EB52-49E6-8C7C-0A3B48DA75EC}" type="presParOf" srcId="{37F37308-E53F-4658-A8BB-481B8AEBED6A}" destId="{74B8D480-5044-4C01-833B-06F17313E618}" srcOrd="4" destOrd="0" presId="urn:microsoft.com/office/officeart/2005/8/layout/pyramid2"/>
    <dgm:cxn modelId="{250FECE0-6A4B-4D4E-84A0-18171926C15F}" type="presParOf" srcId="{37F37308-E53F-4658-A8BB-481B8AEBED6A}" destId="{DD859B3E-5754-439C-A3DD-76F7D10B98A2}" srcOrd="5" destOrd="0" presId="urn:microsoft.com/office/officeart/2005/8/layout/pyramid2"/>
    <dgm:cxn modelId="{8AF5141A-7098-47EE-99BC-E1F74F64FDB2}" type="presParOf" srcId="{37F37308-E53F-4658-A8BB-481B8AEBED6A}" destId="{3B8F730F-6145-49D6-9773-2FCE27517A15}" srcOrd="6" destOrd="0" presId="urn:microsoft.com/office/officeart/2005/8/layout/pyramid2"/>
    <dgm:cxn modelId="{E1ACE6A6-CD7C-4DB6-8EBD-07DB0FC56881}" type="presParOf" srcId="{37F37308-E53F-4658-A8BB-481B8AEBED6A}" destId="{84294371-2EAC-43C2-8CD2-05829B76B322}" srcOrd="7" destOrd="0" presId="urn:microsoft.com/office/officeart/2005/8/layout/pyramid2"/>
    <dgm:cxn modelId="{B270554F-9457-4738-A574-AA3FA349DCB9}" type="presParOf" srcId="{37F37308-E53F-4658-A8BB-481B8AEBED6A}" destId="{8F6D78EC-8AB0-4E8F-803C-7260546BD4B0}" srcOrd="8" destOrd="0" presId="urn:microsoft.com/office/officeart/2005/8/layout/pyramid2"/>
    <dgm:cxn modelId="{42C015AD-D690-4613-9CB8-FBA7CEF54F88}" type="presParOf" srcId="{37F37308-E53F-4658-A8BB-481B8AEBED6A}" destId="{F7305548-56F2-42F7-8B38-C0AC51E324DD}" srcOrd="9" destOrd="0" presId="urn:microsoft.com/office/officeart/2005/8/layout/pyramid2"/>
    <dgm:cxn modelId="{CD9D637A-CBC2-4995-B4FB-B4A745DD84E3}" type="presParOf" srcId="{37F37308-E53F-4658-A8BB-481B8AEBED6A}" destId="{A0E57413-BD0F-4142-AEC3-8043582775FC}" srcOrd="10" destOrd="0" presId="urn:microsoft.com/office/officeart/2005/8/layout/pyramid2"/>
    <dgm:cxn modelId="{7EDDCCF8-F053-4AEB-9B70-8EA7982CCCA2}" type="presParOf" srcId="{37F37308-E53F-4658-A8BB-481B8AEBED6A}" destId="{693B1FDF-5578-4DB9-A16E-7A65EF8DC370}" srcOrd="11" destOrd="0" presId="urn:microsoft.com/office/officeart/2005/8/layout/pyramid2"/>
    <dgm:cxn modelId="{D0C4E295-9822-42EC-B6BB-71C588DC7AD6}" type="presParOf" srcId="{37F37308-E53F-4658-A8BB-481B8AEBED6A}" destId="{DD87403E-3F19-43BF-943D-BB72D01B516D}" srcOrd="12" destOrd="0" presId="urn:microsoft.com/office/officeart/2005/8/layout/pyramid2"/>
    <dgm:cxn modelId="{BAF02941-15F9-4EA2-B606-931A35A86D3A}" type="presParOf" srcId="{37F37308-E53F-4658-A8BB-481B8AEBED6A}" destId="{61961D63-E0C8-4A69-871F-D69293D79C14}" srcOrd="13" destOrd="0" presId="urn:microsoft.com/office/officeart/2005/8/layout/pyramid2"/>
    <dgm:cxn modelId="{C920999A-03F7-4E5F-81D8-3EBE76829F5C}" type="presParOf" srcId="{37F37308-E53F-4658-A8BB-481B8AEBED6A}" destId="{7645EE1D-AB67-4DD8-9D41-B614F078B79B}" srcOrd="14" destOrd="0" presId="urn:microsoft.com/office/officeart/2005/8/layout/pyramid2"/>
    <dgm:cxn modelId="{064E54DD-26FF-447C-BB76-75043B7B7E0F}" type="presParOf" srcId="{37F37308-E53F-4658-A8BB-481B8AEBED6A}" destId="{D6B526DF-A22B-4CD6-A371-B3F779F8CE0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9C38-9EFA-4187-9CD2-C827EE2F1665}">
      <dsp:nvSpPr>
        <dsp:cNvPr id="0" name=""/>
        <dsp:cNvSpPr/>
      </dsp:nvSpPr>
      <dsp:spPr>
        <a:xfrm>
          <a:off x="945316" y="0"/>
          <a:ext cx="4930986" cy="493098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AD827-09C5-4D70-B1F9-D21C21F07989}">
      <dsp:nvSpPr>
        <dsp:cNvPr id="0" name=""/>
        <dsp:cNvSpPr/>
      </dsp:nvSpPr>
      <dsp:spPr>
        <a:xfrm>
          <a:off x="192451" y="390229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sp:txBody>
      <dsp:txXfrm>
        <a:off x="213842" y="411620"/>
        <a:ext cx="3162358" cy="395420"/>
      </dsp:txXfrm>
    </dsp:sp>
    <dsp:sp modelId="{0B30204B-E792-4E8B-B385-FC17FA64381F}">
      <dsp:nvSpPr>
        <dsp:cNvPr id="0" name=""/>
        <dsp:cNvSpPr/>
      </dsp:nvSpPr>
      <dsp:spPr>
        <a:xfrm>
          <a:off x="3699804" y="893102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sp:txBody>
      <dsp:txXfrm>
        <a:off x="3721195" y="914493"/>
        <a:ext cx="3162358" cy="395420"/>
      </dsp:txXfrm>
    </dsp:sp>
    <dsp:sp modelId="{74B8D480-5044-4C01-833B-06F17313E618}">
      <dsp:nvSpPr>
        <dsp:cNvPr id="0" name=""/>
        <dsp:cNvSpPr/>
      </dsp:nvSpPr>
      <dsp:spPr>
        <a:xfrm>
          <a:off x="3682433" y="1769758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vaginal</a:t>
          </a:r>
          <a:endParaRPr lang="es-ES" sz="17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3703824" y="1791149"/>
        <a:ext cx="3162358" cy="395420"/>
      </dsp:txXfrm>
    </dsp:sp>
    <dsp:sp modelId="{3B8F730F-6145-49D6-9773-2FCE27517A15}">
      <dsp:nvSpPr>
        <dsp:cNvPr id="0" name=""/>
        <dsp:cNvSpPr/>
      </dsp:nvSpPr>
      <dsp:spPr>
        <a:xfrm>
          <a:off x="192451" y="1432422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sp:txBody>
      <dsp:txXfrm>
        <a:off x="213842" y="1453813"/>
        <a:ext cx="3162358" cy="395420"/>
      </dsp:txXfrm>
    </dsp:sp>
    <dsp:sp modelId="{8F6D78EC-8AB0-4E8F-803C-7260546BD4B0}">
      <dsp:nvSpPr>
        <dsp:cNvPr id="0" name=""/>
        <dsp:cNvSpPr/>
      </dsp:nvSpPr>
      <dsp:spPr>
        <a:xfrm>
          <a:off x="3705862" y="2544562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sp:txBody>
      <dsp:txXfrm>
        <a:off x="3727253" y="2565953"/>
        <a:ext cx="3162358" cy="395420"/>
      </dsp:txXfrm>
    </dsp:sp>
    <dsp:sp modelId="{A0E57413-BD0F-4142-AEC3-8043582775FC}">
      <dsp:nvSpPr>
        <dsp:cNvPr id="0" name=""/>
        <dsp:cNvSpPr/>
      </dsp:nvSpPr>
      <dsp:spPr>
        <a:xfrm>
          <a:off x="192451" y="2347309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sp:txBody>
      <dsp:txXfrm>
        <a:off x="213842" y="2368700"/>
        <a:ext cx="3162358" cy="395420"/>
      </dsp:txXfrm>
    </dsp:sp>
    <dsp:sp modelId="{DD87403E-3F19-43BF-943D-BB72D01B516D}">
      <dsp:nvSpPr>
        <dsp:cNvPr id="0" name=""/>
        <dsp:cNvSpPr/>
      </dsp:nvSpPr>
      <dsp:spPr>
        <a:xfrm>
          <a:off x="192451" y="3227611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preseminal  </a:t>
          </a:r>
          <a:endParaRPr lang="es-ES" sz="17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213842" y="3249002"/>
        <a:ext cx="3162358" cy="395420"/>
      </dsp:txXfrm>
    </dsp:sp>
    <dsp:sp modelId="{7645EE1D-AB67-4DD8-9D41-B614F078B79B}">
      <dsp:nvSpPr>
        <dsp:cNvPr id="0" name=""/>
        <dsp:cNvSpPr/>
      </dsp:nvSpPr>
      <dsp:spPr>
        <a:xfrm>
          <a:off x="3739100" y="3357752"/>
          <a:ext cx="3205140" cy="43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sp:txBody>
      <dsp:txXfrm>
        <a:off x="3760491" y="3379143"/>
        <a:ext cx="3162358" cy="39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9C38-9EFA-4187-9CD2-C827EE2F1665}">
      <dsp:nvSpPr>
        <dsp:cNvPr id="0" name=""/>
        <dsp:cNvSpPr/>
      </dsp:nvSpPr>
      <dsp:spPr>
        <a:xfrm>
          <a:off x="807105" y="0"/>
          <a:ext cx="4727786" cy="472778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3AD827-09C5-4D70-B1F9-D21C21F07989}">
      <dsp:nvSpPr>
        <dsp:cNvPr id="0" name=""/>
        <dsp:cNvSpPr/>
      </dsp:nvSpPr>
      <dsp:spPr>
        <a:xfrm>
          <a:off x="85264" y="374149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Sangre</a:t>
          </a:r>
        </a:p>
      </dsp:txBody>
      <dsp:txXfrm>
        <a:off x="105774" y="394659"/>
        <a:ext cx="3032040" cy="379125"/>
      </dsp:txXfrm>
    </dsp:sp>
    <dsp:sp modelId="{0B30204B-E792-4E8B-B385-FC17FA64381F}">
      <dsp:nvSpPr>
        <dsp:cNvPr id="0" name=""/>
        <dsp:cNvSpPr/>
      </dsp:nvSpPr>
      <dsp:spPr>
        <a:xfrm>
          <a:off x="3362745" y="685598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Herida abierta </a:t>
          </a:r>
        </a:p>
      </dsp:txBody>
      <dsp:txXfrm>
        <a:off x="3383255" y="706108"/>
        <a:ext cx="3032040" cy="379125"/>
      </dsp:txXfrm>
    </dsp:sp>
    <dsp:sp modelId="{74B8D480-5044-4C01-833B-06F17313E618}">
      <dsp:nvSpPr>
        <dsp:cNvPr id="0" name=""/>
        <dsp:cNvSpPr/>
      </dsp:nvSpPr>
      <dsp:spPr>
        <a:xfrm>
          <a:off x="3442092" y="1729074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Mucosas vaginales</a:t>
          </a:r>
        </a:p>
      </dsp:txBody>
      <dsp:txXfrm>
        <a:off x="3462602" y="1749584"/>
        <a:ext cx="3032040" cy="379125"/>
      </dsp:txXfrm>
    </dsp:sp>
    <dsp:sp modelId="{3B8F730F-6145-49D6-9773-2FCE27517A15}">
      <dsp:nvSpPr>
        <dsp:cNvPr id="0" name=""/>
        <dsp:cNvSpPr/>
      </dsp:nvSpPr>
      <dsp:spPr>
        <a:xfrm>
          <a:off x="85264" y="1373393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Flujo vaginal</a:t>
          </a:r>
        </a:p>
      </dsp:txBody>
      <dsp:txXfrm>
        <a:off x="105774" y="1393903"/>
        <a:ext cx="3032040" cy="379125"/>
      </dsp:txXfrm>
    </dsp:sp>
    <dsp:sp modelId="{8F6D78EC-8AB0-4E8F-803C-7260546BD4B0}">
      <dsp:nvSpPr>
        <dsp:cNvPr id="0" name=""/>
        <dsp:cNvSpPr/>
      </dsp:nvSpPr>
      <dsp:spPr>
        <a:xfrm>
          <a:off x="3549926" y="2680039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Mucosa rectal </a:t>
          </a:r>
        </a:p>
      </dsp:txBody>
      <dsp:txXfrm>
        <a:off x="3570436" y="2700549"/>
        <a:ext cx="3032040" cy="379125"/>
      </dsp:txXfrm>
    </dsp:sp>
    <dsp:sp modelId="{A0E57413-BD0F-4142-AEC3-8043582775FC}">
      <dsp:nvSpPr>
        <dsp:cNvPr id="0" name=""/>
        <dsp:cNvSpPr/>
      </dsp:nvSpPr>
      <dsp:spPr>
        <a:xfrm>
          <a:off x="85264" y="2250579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Semen </a:t>
          </a:r>
        </a:p>
      </dsp:txBody>
      <dsp:txXfrm>
        <a:off x="105774" y="2271089"/>
        <a:ext cx="3032040" cy="379125"/>
      </dsp:txXfrm>
    </dsp:sp>
    <dsp:sp modelId="{DD87403E-3F19-43BF-943D-BB72D01B516D}">
      <dsp:nvSpPr>
        <dsp:cNvPr id="0" name=""/>
        <dsp:cNvSpPr/>
      </dsp:nvSpPr>
      <dsp:spPr>
        <a:xfrm>
          <a:off x="85264" y="3094605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Líquido preseminal</a:t>
          </a:r>
          <a:endParaRPr lang="es-ES" sz="1600" b="1" kern="1200" dirty="0">
            <a:latin typeface="Leelawadee UI Semilight" panose="020B0402040204020203" pitchFamily="34" charset="-34"/>
            <a:cs typeface="Leelawadee UI Semilight" panose="020B0402040204020203" pitchFamily="34" charset="-34"/>
          </a:endParaRPr>
        </a:p>
      </dsp:txBody>
      <dsp:txXfrm>
        <a:off x="105774" y="3115115"/>
        <a:ext cx="3032040" cy="379125"/>
      </dsp:txXfrm>
    </dsp:sp>
    <dsp:sp modelId="{7645EE1D-AB67-4DD8-9D41-B614F078B79B}">
      <dsp:nvSpPr>
        <dsp:cNvPr id="0" name=""/>
        <dsp:cNvSpPr/>
      </dsp:nvSpPr>
      <dsp:spPr>
        <a:xfrm>
          <a:off x="3507087" y="3134035"/>
          <a:ext cx="3073060" cy="420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Leelawadee UI Semilight" panose="020B0402040204020203" pitchFamily="34" charset="-34"/>
              <a:cs typeface="Leelawadee UI Semilight" panose="020B0402040204020203" pitchFamily="34" charset="-34"/>
            </a:rPr>
            <a:t>Otras mucosas  </a:t>
          </a:r>
        </a:p>
      </dsp:txBody>
      <dsp:txXfrm>
        <a:off x="3527597" y="3154545"/>
        <a:ext cx="3032040" cy="37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89AC-AE6D-481F-A9B2-7DEF25B37021}" type="datetimeFigureOut">
              <a:rPr lang="es-ES" smtClean="0"/>
              <a:t>14/11/2023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C494-A4C5-47CA-ACB3-EB17D621AD5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05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4E25-C02E-4CBF-95C7-B0204095A586}" type="datetimeFigureOut">
              <a:rPr lang="es-ES" smtClean="0"/>
              <a:t>14/11/2023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EC9A-1C1F-4C41-AC8E-177462F4A47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4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Según el Informe del ECDC”</a:t>
            </a:r>
            <a:r>
              <a:rPr lang="en-US" dirty="0" smtClean="0"/>
              <a:t> HIV Continuum of care Monitoring implementation of the Dublin Declaration on partnership to fight HIV/AIDS in Europe and Central Asia: 2021 progress report”,</a:t>
            </a:r>
            <a:r>
              <a:rPr lang="es-ES" dirty="0" smtClean="0"/>
              <a:t> las estimaciones</a:t>
            </a:r>
            <a:r>
              <a:rPr lang="es-ES" baseline="0" dirty="0" smtClean="0"/>
              <a:t> para 2021 de personas que viven en España (PVVIH) con VIH la cifra es:  151.387</a:t>
            </a:r>
          </a:p>
          <a:p>
            <a:r>
              <a:rPr lang="es-ES" dirty="0" smtClean="0"/>
              <a:t>https://www.ecdc.europa.eu/sites/default/files/documents/Dublin-Continuum-of-HIV-care-2021-progress-report-final-with-covers-updated.pdf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025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El estigma social hace referencia a las actitudes y creencias que conducen a las personas a rechazar, evitar y temer a aquellos a quienes perciben como diferentes. El estigma social es un atributo que “convierte” a una persona en distinta de las demás, en alguien “menos apetecible” y hasta inferior con respecto a la figura de una “persona normal y corriente”. </a:t>
            </a:r>
          </a:p>
          <a:p>
            <a:endParaRPr lang="es-ES" altLang="es-ES" dirty="0" smtClean="0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AF129F-D27A-4C25-998D-A78FE947567A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25</a:t>
            </a:fld>
            <a:endParaRPr lang="es-ES_tradnl" altLang="es-ES" sz="1200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2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Según los datos del INFORME EPIDEMIOLÓGICO VIGILANCIA VIH/SIDA Septiembre 2023:  el 35,1% de los casos diagnosticados</a:t>
            </a:r>
            <a:r>
              <a:rPr lang="es-ES" baseline="0" dirty="0" smtClean="0"/>
              <a:t> de VIH tienen entre 30 y 39 años. </a:t>
            </a:r>
            <a:r>
              <a:rPr lang="es-ES" dirty="0" smtClean="0"/>
              <a:t>https://www.comunidad.madrid/sites/default/files/doc/sanidad/epid/informe_trimestral_vih_web.pdf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16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Fuente Mapa:</a:t>
            </a:r>
            <a:r>
              <a:rPr lang="es-ES" baseline="0" dirty="0" smtClean="0"/>
              <a:t> </a:t>
            </a:r>
            <a:r>
              <a:rPr lang="fr-FR" dirty="0" smtClean="0"/>
              <a:t>HIV/AIDS surveillance in Europe 2021 data 2022: https://www.ecdc.europa.eu/sites/default/files/documents/2022-Annual_HIV_Report_final.pdf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Fuente PVVIH</a:t>
            </a:r>
            <a:r>
              <a:rPr lang="es-ES" baseline="0" dirty="0" smtClean="0"/>
              <a:t> España: </a:t>
            </a:r>
            <a:r>
              <a:rPr lang="es-ES" dirty="0" smtClean="0"/>
              <a:t>Informe del ECDC”</a:t>
            </a:r>
            <a:r>
              <a:rPr lang="en-US" dirty="0" smtClean="0"/>
              <a:t> HIV Continuum of care Monitoring implementation of the Dublin Declaration on partnership to fight HIV/AIDS in Europe and Central Asia: 2021 progress report”,</a:t>
            </a:r>
            <a:r>
              <a:rPr lang="es-ES" dirty="0" smtClean="0"/>
              <a:t> las estimaciones</a:t>
            </a:r>
            <a:r>
              <a:rPr lang="es-ES" baseline="0" dirty="0" smtClean="0"/>
              <a:t> para 2021 de personas que viven en España con VIH la cifra sigue siendo de 151.387 </a:t>
            </a:r>
          </a:p>
          <a:p>
            <a:r>
              <a:rPr lang="es-ES" dirty="0" smtClean="0"/>
              <a:t>https://www.ecdc.europa.eu/sites/default/files/documents/Dublin-Continuum-of-HIV-care-2021-progress-report-final-with-covers-updated.pdf </a:t>
            </a:r>
          </a:p>
          <a:p>
            <a:endParaRPr lang="es-ES" dirty="0" smtClean="0"/>
          </a:p>
          <a:p>
            <a:r>
              <a:rPr lang="es-ES" dirty="0" smtClean="0"/>
              <a:t>Fuente PVVIH</a:t>
            </a:r>
            <a:r>
              <a:rPr lang="es-ES" baseline="0" dirty="0" smtClean="0"/>
              <a:t> en España sin conocer su estado serológico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ACTUALIZACIÓN DEL CONTINUO DE ATENCIÓN DEL VIH EN ESPAÑA, 2021-2022 . Mayo 2023: “el 7,5% (IC95%: 5,8%-10,4%) de las personas que viven con VIH en España desconocen que tienen la infección”. </a:t>
            </a:r>
            <a:r>
              <a:rPr lang="es-E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https://www.isciii.es/QueHacemos/Servicios/VigilanciaSaludPublicaRENAVE/EnfermedadesTransmisibles/Documents/VIH/INFORMES%20ESPECIALES/ESTIMACION%20DEL%20CONTINUO%20DE%20ATENCI%C3%93N%20DEL%20VIH%20EN%20ESPA%C3%91A_Mayo%202023.pdf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46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Fuente: INFORME EPIDEMIOLÓGICO VIGILANCIA VIH/SIDA Septiembre 2023: https://www.comunidad.madrid/sites/default/files/doc/sanidad/epid/informe_trimestral_vih_web.pdf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54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Fuente: INFORME EPIDEMIOLÓGICO VIGILANCIA VIH/SIDA Septiembre 2023: https://www.comunidad.madrid/sites/default/files/doc/sanidad/epid/informe_trimestral_vih_web.pdf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664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/>
              <a:t>El preservativo evita la transmisión por todos los fluidos señalados (y ya se ha mencionado antes que la sangre es una vía de contagio rara)</a:t>
            </a:r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0A926-B8C6-470C-A3FC-0DE1A6F96CBB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13</a:t>
            </a:fld>
            <a:endParaRPr lang="es-ES_tradnl" altLang="es-ES" sz="1200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EC9A-1C1F-4C41-AC8E-177462F4A475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48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90000"/>
              </a:lnSpc>
            </a:pPr>
            <a:r>
              <a:rPr lang="es-ES_tradnl" altLang="es-ES" dirty="0" smtClean="0"/>
              <a:t>PRUEBAS RÁPIDAS: Consisten en la detección de anticuerpos y/o antígenos mediante una pequeña </a:t>
            </a:r>
            <a:r>
              <a:rPr lang="es-ES_tradnl" altLang="es-ES" b="1" dirty="0" smtClean="0">
                <a:solidFill>
                  <a:srgbClr val="CC0000"/>
                </a:solidFill>
              </a:rPr>
              <a:t>muestra de sangre</a:t>
            </a:r>
            <a:r>
              <a:rPr lang="es-ES_tradnl" altLang="es-ES" dirty="0" smtClean="0"/>
              <a:t> (pinchazo en el dedo con lanceta) o de </a:t>
            </a:r>
            <a:r>
              <a:rPr lang="es-ES_tradnl" altLang="es-ES" b="1" dirty="0" smtClean="0">
                <a:solidFill>
                  <a:srgbClr val="CC0000"/>
                </a:solidFill>
              </a:rPr>
              <a:t>saliva</a:t>
            </a:r>
            <a:r>
              <a:rPr lang="es-ES_tradnl" altLang="es-ES" dirty="0" smtClean="0"/>
              <a:t> (mediante una torunda) que se analiza con un kit que no precisa material de laboratorio suplementario y cuyo resultado es de lectura visual. </a:t>
            </a:r>
          </a:p>
          <a:p>
            <a:pPr algn="just" eaLnBrk="1" hangingPunct="1">
              <a:lnSpc>
                <a:spcPct val="160000"/>
              </a:lnSpc>
            </a:pPr>
            <a:r>
              <a:rPr lang="es-ES_tradnl" altLang="es-ES" dirty="0" smtClean="0"/>
              <a:t>Los resultados suelen estar disponibles </a:t>
            </a:r>
            <a:r>
              <a:rPr lang="es-ES_tradnl" altLang="es-ES" b="1" dirty="0" smtClean="0">
                <a:solidFill>
                  <a:srgbClr val="B80808"/>
                </a:solidFill>
              </a:rPr>
              <a:t>en menos de 30 minutos</a:t>
            </a:r>
            <a:r>
              <a:rPr lang="es-ES_tradnl" altLang="es-ES" dirty="0" smtClean="0"/>
              <a:t>.</a:t>
            </a:r>
          </a:p>
          <a:p>
            <a:pPr algn="just" eaLnBrk="1" hangingPunct="1">
              <a:lnSpc>
                <a:spcPct val="170000"/>
              </a:lnSpc>
            </a:pPr>
            <a:r>
              <a:rPr lang="es-ES_tradnl" altLang="es-ES" dirty="0" smtClean="0"/>
              <a:t>Un resultado reactivo </a:t>
            </a:r>
            <a:r>
              <a:rPr lang="es-ES_tradnl" altLang="es-ES" b="1" dirty="0" smtClean="0">
                <a:solidFill>
                  <a:srgbClr val="B80808"/>
                </a:solidFill>
              </a:rPr>
              <a:t>requiere confirmación.</a:t>
            </a:r>
            <a:endParaRPr lang="es-ES" altLang="es-ES" b="1" dirty="0" smtClean="0">
              <a:solidFill>
                <a:srgbClr val="B80808"/>
              </a:solidFill>
            </a:endParaRPr>
          </a:p>
          <a:p>
            <a:endParaRPr lang="es-ES" altLang="es-ES" dirty="0" smtClean="0"/>
          </a:p>
          <a:p>
            <a:endParaRPr lang="es-ES" altLang="es-ES" dirty="0" smtClean="0"/>
          </a:p>
          <a:p>
            <a:r>
              <a:rPr lang="es-ES" altLang="es-ES" dirty="0" smtClean="0"/>
              <a:t>https://www.comunidad.madrid/servicios/salud/vih-virus-inmunodeficiencia-humana-its-infecciones-transmision-sexual#pruebas-rapidas</a:t>
            </a: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7F2C7-A5D6-4F5E-B738-752112941FDC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19</a:t>
            </a:fld>
            <a:endParaRPr lang="es-ES_tradnl" altLang="es-ES" sz="1200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9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" dirty="0" smtClean="0"/>
              <a:t>Se refiere a que las personas con VIH que mantienen una excelente adherencia al tratamiento antirretroviral les permitir tener una carga viral indetectable (baja) y los riesgos de transmisión sexual del VIH son prácticamente cero. Pero eso no significa erradicar el virus del organismo y estos fármacos no protegen frente a otras infecciones de transmisión sexual.</a:t>
            </a:r>
          </a:p>
          <a:p>
            <a:endParaRPr lang="es-ES" altLang="es-ES" dirty="0" smtClean="0"/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890F54-8609-46D8-99F9-42C292DA33C2}" type="slidenum">
              <a:rPr lang="es-ES_tradnl" altLang="es-ES" sz="1200" b="0" smtClean="0">
                <a:latin typeface="Arial Narrow" panose="020B0606020202030204" pitchFamily="34" charset="0"/>
              </a:rPr>
              <a:pPr/>
              <a:t>24</a:t>
            </a:fld>
            <a:endParaRPr lang="es-ES_tradnl" altLang="es-ES" sz="1200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0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" y="-6444"/>
            <a:ext cx="12193057" cy="16338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" y="1671783"/>
            <a:ext cx="3773338" cy="5212143"/>
          </a:xfrm>
          <a:prstGeom prst="rect">
            <a:avLst/>
          </a:prstGeom>
        </p:spPr>
      </p:pic>
      <p:pic>
        <p:nvPicPr>
          <p:cNvPr id="2" name="Picture 13" descr="fons1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1472" r="57880" b="33774"/>
          <a:stretch>
            <a:fillRect/>
          </a:stretch>
        </p:blipFill>
        <p:spPr bwMode="auto">
          <a:xfrm>
            <a:off x="3774211" y="1"/>
            <a:ext cx="841779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043494" y="1196590"/>
            <a:ext cx="7949966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911614" y="5855772"/>
            <a:ext cx="8213725" cy="7277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>
                <a:latin typeface="Helvetica Neue Light" panose="00000400000000000000" pitchFamily="2" charset="0"/>
              </a:defRPr>
            </a:lvl1pPr>
          </a:lstStyle>
          <a:p>
            <a:pPr lvl="0"/>
            <a:r>
              <a:rPr lang="es-ES" dirty="0" smtClean="0"/>
              <a:t>Unidad Administrativa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13" y="143922"/>
            <a:ext cx="977258" cy="13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894079"/>
            <a:ext cx="7315200" cy="3833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959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5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24901" y="883920"/>
            <a:ext cx="2857500" cy="524224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0284" y="883920"/>
            <a:ext cx="8371416" cy="52422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2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284" y="254000"/>
            <a:ext cx="10479616" cy="48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373792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ons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1472" r="57880" b="33774"/>
          <a:stretch>
            <a:fillRect/>
          </a:stretch>
        </p:blipFill>
        <p:spPr bwMode="auto">
          <a:xfrm>
            <a:off x="3774211" y="1"/>
            <a:ext cx="841779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122333" y="5788025"/>
            <a:ext cx="561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ES" altLang="es-ES" sz="1600" b="0" dirty="0" smtClean="0">
              <a:solidFill>
                <a:srgbClr val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79" y="636244"/>
            <a:ext cx="793234" cy="11233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2122" y="1984023"/>
            <a:ext cx="2646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Dirección General de Salud Pública</a:t>
            </a:r>
          </a:p>
          <a:p>
            <a:pPr algn="ctr"/>
            <a:r>
              <a:rPr lang="es-ES" sz="1100" cap="small" baseline="0" dirty="0" smtClean="0"/>
              <a:t>CONSEJERÍA DE SANIDAD</a:t>
            </a:r>
            <a:endParaRPr lang="es-ES" sz="1100" cap="small" baseline="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6243" y="626825"/>
            <a:ext cx="8213725" cy="90013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latin typeface="Helvetica Neue Light" panose="00000400000000000000" pitchFamily="2" charset="0"/>
              </a:defRPr>
            </a:lvl1pPr>
          </a:lstStyle>
          <a:p>
            <a:pPr lvl="0"/>
            <a:r>
              <a:rPr lang="es-ES" dirty="0" smtClean="0"/>
              <a:t>Autor</a:t>
            </a:r>
          </a:p>
          <a:p>
            <a:pPr lvl="0"/>
            <a:r>
              <a:rPr lang="es-ES" dirty="0" smtClean="0"/>
              <a:t>Unidad Administrativa</a:t>
            </a:r>
          </a:p>
          <a:p>
            <a:pPr lvl="0"/>
            <a:r>
              <a:rPr lang="es-ES" dirty="0" smtClean="0"/>
              <a:t>Fecha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5476" y="1984023"/>
            <a:ext cx="639525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284" y="141705"/>
            <a:ext cx="10479616" cy="488950"/>
          </a:xfrm>
        </p:spPr>
        <p:txBody>
          <a:bodyPr/>
          <a:lstStyle>
            <a:lvl1pPr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58775" indent="-1793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82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accent1">
              <a:lumMod val="75000"/>
              <a:alpha val="68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93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36587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/>
            </a:lvl2pPr>
            <a:lvl3pPr marL="881062" indent="-342900">
              <a:buFont typeface="Arial" panose="020B0604020202020204" pitchFamily="34" charset="0"/>
              <a:buChar char="•"/>
              <a:defRPr sz="2000"/>
            </a:lvl3pPr>
            <a:lvl4pPr marL="1250950" indent="-342900">
              <a:buFont typeface="Arial" panose="020B0604020202020204" pitchFamily="34" charset="0"/>
              <a:buChar char="•"/>
              <a:defRPr sz="2000"/>
            </a:lvl4pPr>
            <a:lvl5pPr marL="1549400" indent="-28575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2 Marcador de contenido"/>
          <p:cNvSpPr>
            <a:spLocks noGrp="1"/>
          </p:cNvSpPr>
          <p:nvPr>
            <p:ph sz="half" idx="10"/>
          </p:nvPr>
        </p:nvSpPr>
        <p:spPr>
          <a:xfrm>
            <a:off x="6319520" y="1600200"/>
            <a:ext cx="5384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36587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400"/>
            </a:lvl2pPr>
            <a:lvl3pPr marL="881062" indent="-342900">
              <a:buFont typeface="Arial" panose="020B0604020202020204" pitchFamily="34" charset="0"/>
              <a:buChar char="•"/>
              <a:defRPr sz="2000"/>
            </a:lvl3pPr>
            <a:lvl4pPr marL="1250950" indent="-342900">
              <a:buFont typeface="Arial" panose="020B0604020202020204" pitchFamily="34" charset="0"/>
              <a:buChar char="•"/>
              <a:defRPr sz="2000"/>
            </a:lvl4pPr>
            <a:lvl5pPr marL="1549400" indent="-28575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26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094" y="74112"/>
            <a:ext cx="10676021" cy="615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6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08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1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822960"/>
            <a:ext cx="4011084" cy="62992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822960"/>
            <a:ext cx="6815667" cy="53032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524000"/>
            <a:ext cx="4011084" cy="4602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963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kern="2000" cap="small" spc="-50" dirty="0" smtClean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/>
              </a:rPr>
              <a:t>Unidad Técnica de Salud Laboral </a:t>
            </a:r>
            <a:r>
              <a:rPr lang="es-ES" kern="2000" cap="small" spc="-50" dirty="0" smtClean="0">
                <a:ln w="9525">
                  <a:noFill/>
                </a:ln>
                <a:solidFill>
                  <a:schemeClr val="bg1"/>
                </a:solidFill>
                <a:latin typeface="Helvetica Neue" panose="02000503000000020004" pitchFamily="2"/>
              </a:rPr>
              <a:t>• </a:t>
            </a:r>
            <a:r>
              <a:rPr lang="es-ES" kern="2000" cap="small" spc="-50" dirty="0" smtClean="0">
                <a:ln w="9525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 panose="02000503000000020004" pitchFamily="2"/>
              </a:rPr>
              <a:t>Dirección 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 panose="02000503000000020004" pitchFamily="2"/>
              </a:rPr>
              <a:t>General de Salud Pública </a:t>
            </a:r>
            <a:r>
              <a:rPr lang="es-ES" kern="2000" cap="small" spc="-50" baseline="0" dirty="0" smtClean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/>
              </a:rPr>
              <a:t>•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bg1"/>
                </a:solidFill>
                <a:latin typeface="Helvetica Neue" panose="02000503000000020004" pitchFamily="2"/>
              </a:rPr>
              <a:t> 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</a:rPr>
              <a:t>Comunidad de Madrid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/>
            </a:endParaRPr>
          </a:p>
        </p:txBody>
      </p:sp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12192000" cy="742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FF"/>
              </a:buClr>
            </a:pPr>
            <a:endParaRPr lang="es-ES" altLang="es-ES" sz="1600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3066" y="23812"/>
            <a:ext cx="104970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0284" y="138906"/>
            <a:ext cx="104796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736600"/>
            <a:ext cx="12192000" cy="7143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>
                  <a:alpha val="1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FF"/>
              </a:buClr>
            </a:pPr>
            <a:endParaRPr lang="es-ES" alt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2893484" y="6492875"/>
            <a:ext cx="9336616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r>
              <a:rPr lang="es-ES_tradnl" altLang="en-US" sz="1200" dirty="0" smtClean="0">
                <a:solidFill>
                  <a:srgbClr val="4D4D4D"/>
                </a:solidFill>
              </a:rPr>
              <a:t>| </a:t>
            </a:r>
            <a:r>
              <a:rPr lang="es-ES" altLang="es-ES" sz="1200" b="0" dirty="0" smtClean="0">
                <a:solidFill>
                  <a:srgbClr val="969696"/>
                </a:solidFill>
              </a:rPr>
              <a:t>Página </a:t>
            </a:r>
            <a:fld id="{BC3215A4-BC89-42B2-A9B4-19FBBAA0CE77}" type="slidenum">
              <a:rPr lang="es-ES" altLang="es-ES" sz="1200" b="0" smtClean="0">
                <a:solidFill>
                  <a:srgbClr val="969696"/>
                </a:solidFill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  <a:defRPr/>
              </a:pPr>
              <a:t>‹Nº›</a:t>
            </a:fld>
            <a:endParaRPr lang="es-ES_tradnl" altLang="es-ES" sz="1200" b="0" dirty="0" smtClean="0">
              <a:solidFill>
                <a:srgbClr val="969696"/>
              </a:solidFill>
            </a:endParaRPr>
          </a:p>
        </p:txBody>
      </p:sp>
      <p:sp>
        <p:nvSpPr>
          <p:cNvPr id="1031" name="Line 30"/>
          <p:cNvSpPr>
            <a:spLocks noChangeShapeType="1"/>
          </p:cNvSpPr>
          <p:nvPr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0000"/>
              </a:solidFill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kern="2000" cap="small" spc="-50" dirty="0" smtClean="0">
                <a:ln w="9525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 panose="02000503000000020004" pitchFamily="2"/>
              </a:rPr>
              <a:t>Dirección 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 panose="02000503000000020004" pitchFamily="2"/>
              </a:rPr>
              <a:t>General de Salud Pública </a:t>
            </a:r>
            <a:r>
              <a:rPr lang="es-ES" kern="2000" cap="small" spc="-50" baseline="0" dirty="0" smtClean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/>
              </a:rPr>
              <a:t>•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bg1"/>
                </a:solidFill>
                <a:latin typeface="Helvetica Neue" panose="02000503000000020004" pitchFamily="2"/>
              </a:rPr>
              <a:t> </a:t>
            </a:r>
            <a:r>
              <a:rPr lang="es-ES" kern="2000" cap="small" spc="-50" baseline="0" dirty="0" smtClean="0">
                <a:ln w="95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 panose="02000503000000020004" pitchFamily="2"/>
              </a:rPr>
              <a:t>Comunidad de Madrid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Helvetica Neue" panose="02000503000000020004" pitchFamily="2"/>
            </a:endParaRPr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7429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FF"/>
              </a:buClr>
            </a:pPr>
            <a:endParaRPr lang="es-ES" altLang="es-ES" sz="1600" dirty="0" smtClean="0">
              <a:solidFill>
                <a:schemeClr val="bg1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736600"/>
            <a:ext cx="12192000" cy="7143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>
                  <a:alpha val="1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FFFF"/>
              </a:buClr>
            </a:pPr>
            <a:endParaRPr lang="es-ES" alt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2893484" y="6492875"/>
            <a:ext cx="9336616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r>
              <a:rPr lang="es-ES_tradnl" altLang="en-US" sz="1200" dirty="0" smtClean="0">
                <a:solidFill>
                  <a:srgbClr val="4D4D4D"/>
                </a:solidFill>
              </a:rPr>
              <a:t>| </a:t>
            </a:r>
            <a:r>
              <a:rPr lang="es-ES" altLang="es-ES" sz="1200" b="0" dirty="0" smtClean="0">
                <a:solidFill>
                  <a:srgbClr val="969696"/>
                </a:solidFill>
              </a:rPr>
              <a:t>Página </a:t>
            </a:r>
            <a:fld id="{BC3215A4-BC89-42B2-A9B4-19FBBAA0CE77}" type="slidenum">
              <a:rPr lang="es-ES" altLang="es-ES" sz="1200" b="0" smtClean="0">
                <a:solidFill>
                  <a:srgbClr val="969696"/>
                </a:solidFill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  <a:defRPr/>
              </a:pPr>
              <a:t>‹Nº›</a:t>
            </a:fld>
            <a:endParaRPr lang="es-ES_tradnl" altLang="es-ES" sz="1200" b="0" dirty="0" smtClean="0">
              <a:solidFill>
                <a:srgbClr val="969696"/>
              </a:solidFill>
            </a:endParaRPr>
          </a:p>
        </p:txBody>
      </p:sp>
      <p:sp>
        <p:nvSpPr>
          <p:cNvPr id="18" name="Line 30"/>
          <p:cNvSpPr>
            <a:spLocks noChangeShapeType="1"/>
          </p:cNvSpPr>
          <p:nvPr userDrawn="1"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20" y="23452"/>
            <a:ext cx="487022" cy="6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i="1" cap="small" baseline="0" smtClean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50000"/>
        </a:spcAft>
        <a:buClr>
          <a:srgbClr val="FF0000"/>
        </a:buClr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358775" indent="-179388" algn="just" rtl="0" eaLnBrk="1" fontAlgn="base" hangingPunct="1">
        <a:spcBef>
          <a:spcPct val="0"/>
        </a:spcBef>
        <a:spcAft>
          <a:spcPct val="20000"/>
        </a:spcAft>
        <a:buClr>
          <a:srgbClr val="FF0000"/>
        </a:buClr>
        <a:buFont typeface="Wingdings" panose="05000000000000000000" pitchFamily="2" charset="2"/>
        <a:buChar char="§"/>
        <a:defRPr sz="1600">
          <a:solidFill>
            <a:srgbClr val="000000"/>
          </a:solidFill>
          <a:latin typeface="+mn-lt"/>
        </a:defRPr>
      </a:lvl2pPr>
      <a:lvl3pPr marL="711200" indent="-173038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Wingdings" panose="05000000000000000000" pitchFamily="2" charset="2"/>
        <a:buChar char="§"/>
        <a:defRPr sz="1600">
          <a:solidFill>
            <a:srgbClr val="000000"/>
          </a:solidFill>
          <a:latin typeface="+mn-lt"/>
        </a:defRPr>
      </a:lvl3pPr>
      <a:lvl4pPr marL="1089025" indent="-180975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SzPct val="110000"/>
        <a:buChar char="•"/>
        <a:defRPr sz="1600">
          <a:solidFill>
            <a:srgbClr val="000000"/>
          </a:solidFill>
          <a:latin typeface="+mn-lt"/>
        </a:defRPr>
      </a:lvl4pPr>
      <a:lvl5pPr marL="1471613" indent="-207963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1928813" indent="-207963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6pPr>
      <a:lvl7pPr marL="2386013" indent="-207963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7pPr>
      <a:lvl8pPr marL="2843213" indent="-207963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8pPr>
      <a:lvl9pPr marL="3300413" indent="-207963" algn="just" rtl="0" eaLnBrk="1" fontAlgn="base" hangingPunct="1">
        <a:spcBef>
          <a:spcPct val="0"/>
        </a:spcBef>
        <a:spcAft>
          <a:spcPct val="20000"/>
        </a:spcAft>
        <a:buClr>
          <a:srgbClr val="2E7DA6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it.ly/2lk32Q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felgtbi/?hl=es" TargetMode="External"/><Relationship Id="rId3" Type="http://schemas.openxmlformats.org/officeDocument/2006/relationships/hyperlink" Target="https://www.porpuroplacer.es/" TargetMode="External"/><Relationship Id="rId7" Type="http://schemas.openxmlformats.org/officeDocument/2006/relationships/hyperlink" Target="https://www.instagram.com/cesida/?hl=es" TargetMode="External"/><Relationship Id="rId2" Type="http://schemas.openxmlformats.org/officeDocument/2006/relationships/hyperlink" Target="https://bit.ly/2lk32Q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infovihcruzroja/?hl=es" TargetMode="External"/><Relationship Id="rId5" Type="http://schemas.openxmlformats.org/officeDocument/2006/relationships/hyperlink" Target="https://www.facebook.com/PorPuroPlacer1/" TargetMode="External"/><Relationship Id="rId10" Type="http://schemas.openxmlformats.org/officeDocument/2006/relationships/hyperlink" Target="https://www.unaids.org/es/World_AIDS_Day" TargetMode="External"/><Relationship Id="rId4" Type="http://schemas.openxmlformats.org/officeDocument/2006/relationships/hyperlink" Target="https://www.instagram.com/porpuroplacer1/" TargetMode="External"/><Relationship Id="rId9" Type="http://schemas.openxmlformats.org/officeDocument/2006/relationships/hyperlink" Target="https://www.sanidad.gob.es/ciudadanos/enfLesiones/enfTransmisibles/sida/hom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dirty="0">
                <a:solidFill>
                  <a:srgbClr val="002060"/>
                </a:solidFill>
                <a:latin typeface="Calibri" panose="020F0502020204030204" pitchFamily="34" charset="0"/>
              </a:rPr>
              <a:t>DÍA MUNDIAL DEL SIDA </a:t>
            </a:r>
            <a:r>
              <a:rPr lang="es-ES" altLang="es-ES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2023</a:t>
            </a:r>
            <a:r>
              <a:rPr lang="es-ES" altLang="es-ES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ES" altLang="es-ES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96" y="3172361"/>
            <a:ext cx="1358337" cy="18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839586" y="1703590"/>
            <a:ext cx="8277371" cy="3995738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Nos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protegemos del VIH: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No besando a otras personas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Lavándonos al terminar nuestras relaciones sexuales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Usando el preservativo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durante el sexo</a:t>
            </a:r>
            <a:endParaRPr lang="es-ES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5363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69" y="2143890"/>
            <a:ext cx="21955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897" y="139184"/>
            <a:ext cx="492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PREGUNTAS INTRODUCTORIAS</a:t>
            </a:r>
          </a:p>
        </p:txBody>
      </p:sp>
    </p:spTree>
    <p:extLst>
      <p:ext uri="{BB962C8B-B14F-4D97-AF65-F5344CB8AC3E}">
        <p14:creationId xmlns:p14="http://schemas.microsoft.com/office/powerpoint/2010/main" val="235211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4555" y="147638"/>
            <a:ext cx="7656512" cy="48895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Cómo se transmite...</a:t>
            </a:r>
          </a:p>
        </p:txBody>
      </p:sp>
      <p:pic>
        <p:nvPicPr>
          <p:cNvPr id="16387" name="Imagen 4" descr="Resultado de imagen de IMAGEN enfermedades de transmision sexual en dibuj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3" y="1811339"/>
            <a:ext cx="5916612" cy="4340225"/>
          </a:xfrm>
        </p:spPr>
      </p:pic>
      <p:pic>
        <p:nvPicPr>
          <p:cNvPr id="6" name="Imagen 4" descr="Resultado de imagen de IMAGEN enfermedades de transmision sexual en dibuj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885" y="1100138"/>
            <a:ext cx="6886124" cy="5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5979193"/>
              </p:ext>
            </p:extLst>
          </p:nvPr>
        </p:nvGraphicFramePr>
        <p:xfrm>
          <a:off x="2235771" y="1084876"/>
          <a:ext cx="7510281" cy="493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/>
          </p:cNvPr>
          <p:cNvSpPr/>
          <p:nvPr/>
        </p:nvSpPr>
        <p:spPr>
          <a:xfrm>
            <a:off x="666179" y="2851084"/>
            <a:ext cx="1066800" cy="51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FLUIDOS</a:t>
            </a:r>
          </a:p>
        </p:txBody>
      </p:sp>
      <p:sp>
        <p:nvSpPr>
          <p:cNvPr id="8" name="Rectángulo 7">
            <a:extLst/>
          </p:cNvPr>
          <p:cNvSpPr/>
          <p:nvPr/>
        </p:nvSpPr>
        <p:spPr>
          <a:xfrm>
            <a:off x="9437634" y="2761654"/>
            <a:ext cx="1645708" cy="697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PUERTAS DE ENTRADA</a:t>
            </a:r>
          </a:p>
        </p:txBody>
      </p:sp>
      <p:sp>
        <p:nvSpPr>
          <p:cNvPr id="17413" name="Flecha derecha 2"/>
          <p:cNvSpPr>
            <a:spLocks noChangeArrowheads="1"/>
          </p:cNvSpPr>
          <p:nvPr/>
        </p:nvSpPr>
        <p:spPr bwMode="auto">
          <a:xfrm>
            <a:off x="4394735" y="4994015"/>
            <a:ext cx="2351088" cy="672525"/>
          </a:xfrm>
          <a:prstGeom prst="rightArrow">
            <a:avLst>
              <a:gd name="adj1" fmla="val 50000"/>
              <a:gd name="adj2" fmla="val 5014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dirty="0"/>
          </a:p>
        </p:txBody>
      </p:sp>
      <p:sp>
        <p:nvSpPr>
          <p:cNvPr id="10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4555" y="147638"/>
            <a:ext cx="7656512" cy="48895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Cómo se transmite...</a:t>
            </a:r>
          </a:p>
        </p:txBody>
      </p:sp>
    </p:spTree>
    <p:extLst>
      <p:ext uri="{BB962C8B-B14F-4D97-AF65-F5344CB8AC3E}">
        <p14:creationId xmlns:p14="http://schemas.microsoft.com/office/powerpoint/2010/main" val="27751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/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36779223"/>
              </p:ext>
            </p:extLst>
          </p:nvPr>
        </p:nvGraphicFramePr>
        <p:xfrm>
          <a:off x="2692401" y="1185334"/>
          <a:ext cx="7002280" cy="472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/>
          </p:cNvPr>
          <p:cNvSpPr/>
          <p:nvPr/>
        </p:nvSpPr>
        <p:spPr>
          <a:xfrm>
            <a:off x="886432" y="2909000"/>
            <a:ext cx="1066800" cy="51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FLUIDOS</a:t>
            </a:r>
          </a:p>
        </p:txBody>
      </p:sp>
      <p:sp>
        <p:nvSpPr>
          <p:cNvPr id="18436" name="Flecha derecha 2"/>
          <p:cNvSpPr>
            <a:spLocks noChangeArrowheads="1"/>
          </p:cNvSpPr>
          <p:nvPr/>
        </p:nvSpPr>
        <p:spPr bwMode="auto">
          <a:xfrm>
            <a:off x="4698964" y="5072351"/>
            <a:ext cx="2351088" cy="672525"/>
          </a:xfrm>
          <a:prstGeom prst="rightArrow">
            <a:avLst>
              <a:gd name="adj1" fmla="val 50000"/>
              <a:gd name="adj2" fmla="val 5014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 bwMode="auto">
          <a:xfrm>
            <a:off x="358247" y="99945"/>
            <a:ext cx="912442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ES" sz="3200" kern="0" dirty="0"/>
              <a:t>Cómo se transmite &gt;&gt; Cómo nos protegemos</a:t>
            </a:r>
          </a:p>
        </p:txBody>
      </p:sp>
      <p:pic>
        <p:nvPicPr>
          <p:cNvPr id="18438" name="Picture 2" descr="Condón: mitos y verdades sobre su uso y eficacia – Fundación Ven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8" y="1524939"/>
            <a:ext cx="4221089" cy="3287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1"/>
          <p:cNvSpPr>
            <a:spLocks noChangeArrowheads="1"/>
          </p:cNvSpPr>
          <p:nvPr/>
        </p:nvSpPr>
        <p:spPr bwMode="auto">
          <a:xfrm>
            <a:off x="2300542" y="1239315"/>
            <a:ext cx="4140485" cy="386385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6911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6713" y="218016"/>
            <a:ext cx="8229600" cy="476250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Cómo NO se transmite...</a:t>
            </a:r>
          </a:p>
        </p:txBody>
      </p:sp>
      <p:sp>
        <p:nvSpPr>
          <p:cNvPr id="20483" name="Marcador de contenido 2"/>
          <p:cNvSpPr>
            <a:spLocks noGrp="1" noChangeArrowheads="1"/>
          </p:cNvSpPr>
          <p:nvPr>
            <p:ph sz="half" idx="2"/>
          </p:nvPr>
        </p:nvSpPr>
        <p:spPr>
          <a:xfrm>
            <a:off x="852756" y="1483786"/>
            <a:ext cx="4571204" cy="3951287"/>
          </a:xfrm>
        </p:spPr>
        <p:txBody>
          <a:bodyPr/>
          <a:lstStyle/>
          <a:p>
            <a:pPr marL="0" indent="0">
              <a:defRPr/>
            </a:pPr>
            <a:r>
              <a:rPr lang="es-ES" altLang="es-ES" b="0" dirty="0">
                <a:ea typeface="Lato"/>
                <a:cs typeface="Leelawadee UI Semilight" panose="020B0402040204020203" pitchFamily="34" charset="-34"/>
              </a:rPr>
              <a:t> </a:t>
            </a: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A través del aire o del agua.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Saliva, sudor o lágrimas.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Besos, abrazos.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Compartiendo baño/piscina.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Picadura de mosquito.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Contacto con animales.</a:t>
            </a:r>
          </a:p>
          <a:p>
            <a:pPr marL="0" indent="0">
              <a:defRPr/>
            </a:pPr>
            <a:endParaRPr lang="es-ES" altLang="es-ES" b="0" dirty="0">
              <a:ea typeface="Lato"/>
              <a:cs typeface="Leelawadee UI Semilight" panose="020B0402040204020203" pitchFamily="34" charset="-34"/>
            </a:endParaRPr>
          </a:p>
        </p:txBody>
      </p:sp>
      <p:sp>
        <p:nvSpPr>
          <p:cNvPr id="20484" name="Marcador de contenido 6"/>
          <p:cNvSpPr>
            <a:spLocks noGrp="1" noChangeArrowheads="1"/>
          </p:cNvSpPr>
          <p:nvPr>
            <p:ph sz="quarter" idx="4"/>
          </p:nvPr>
        </p:nvSpPr>
        <p:spPr>
          <a:xfrm>
            <a:off x="6544602" y="1483785"/>
            <a:ext cx="4674777" cy="3951288"/>
          </a:xfrm>
        </p:spPr>
        <p:txBody>
          <a:bodyPr/>
          <a:lstStyle/>
          <a:p>
            <a:pPr marL="0" indent="0">
              <a:defRPr/>
            </a:pPr>
            <a:r>
              <a:rPr lang="es-ES" altLang="es-ES" b="0" dirty="0">
                <a:ea typeface="Lato"/>
                <a:cs typeface="Leelawadee UI Semilight" panose="020B0402040204020203" pitchFamily="34" charset="-34"/>
              </a:rPr>
              <a:t> </a:t>
            </a: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Convivir / trabajar / ir a colegio con alguien con VIH.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Cubiertos y esponjas que haya usado una persona con VIH.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Donar sangre en países donde está adecuadamente controlado.</a:t>
            </a:r>
          </a:p>
          <a:p>
            <a:pPr marL="0" indent="0">
              <a:defRPr/>
            </a:pPr>
            <a:r>
              <a:rPr lang="es-ES" altLang="es-ES" b="0" dirty="0">
                <a:solidFill>
                  <a:schemeClr val="accent1">
                    <a:lumMod val="50000"/>
                  </a:schemeClr>
                </a:solidFill>
                <a:ea typeface="Lato"/>
                <a:cs typeface="Leelawadee UI Semilight" panose="020B0402040204020203" pitchFamily="34" charset="-34"/>
              </a:rPr>
              <a:t> Contacto fluidos genitales con piel.</a:t>
            </a:r>
          </a:p>
          <a:p>
            <a:pPr marL="0" indent="0">
              <a:defRPr/>
            </a:pPr>
            <a:endParaRPr lang="es-ES" altLang="es-ES" b="0" dirty="0">
              <a:solidFill>
                <a:schemeClr val="accent1">
                  <a:lumMod val="50000"/>
                </a:schemeClr>
              </a:solidFill>
              <a:ea typeface="Lato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503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6424" y="2330459"/>
            <a:ext cx="10363200" cy="1362075"/>
          </a:xfrm>
        </p:spPr>
        <p:txBody>
          <a:bodyPr/>
          <a:lstStyle/>
          <a:p>
            <a:r>
              <a:rPr lang="es-ES" dirty="0"/>
              <a:t>BLOQUE </a:t>
            </a:r>
            <a:r>
              <a:rPr lang="es-ES" dirty="0" smtClean="0"/>
              <a:t>3. SÍNTOMAS</a:t>
            </a:r>
            <a:endParaRPr lang="es-ES" dirty="0"/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87" y="2330459"/>
            <a:ext cx="14049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6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1073150" y="950506"/>
            <a:ext cx="10505825" cy="4381782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El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VIH y el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sida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es lo mismo: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Verdadero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Falso </a:t>
            </a:r>
          </a:p>
          <a:p>
            <a:pPr>
              <a:defRPr/>
            </a:pPr>
            <a:endParaRPr lang="es-ES" sz="2400" b="1" i="0" u="sng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Puedo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llevar una vida normal con VIH siempre que tome mi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medicación:</a:t>
            </a:r>
            <a:endParaRPr lang="es-ES" sz="2400" b="1" i="0" u="sng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Verdadero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Falso </a:t>
            </a:r>
          </a:p>
        </p:txBody>
      </p:sp>
      <p:pic>
        <p:nvPicPr>
          <p:cNvPr id="22531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25" y="1066046"/>
            <a:ext cx="21939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897" y="139184"/>
            <a:ext cx="492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PREGUNTAS INTRODUCTORIAS</a:t>
            </a:r>
          </a:p>
        </p:txBody>
      </p:sp>
    </p:spTree>
    <p:extLst>
      <p:ext uri="{BB962C8B-B14F-4D97-AF65-F5344CB8AC3E}">
        <p14:creationId xmlns:p14="http://schemas.microsoft.com/office/powerpoint/2010/main" val="289710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7771" y="0"/>
            <a:ext cx="8229600" cy="650875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¿Qué síntomas da?</a:t>
            </a:r>
          </a:p>
        </p:txBody>
      </p:sp>
      <p:sp>
        <p:nvSpPr>
          <p:cNvPr id="23555" name="Marcador de texto 7"/>
          <p:cNvSpPr>
            <a:spLocks noGrp="1"/>
          </p:cNvSpPr>
          <p:nvPr>
            <p:ph type="body" idx="1"/>
          </p:nvPr>
        </p:nvSpPr>
        <p:spPr>
          <a:xfrm>
            <a:off x="2182284" y="1093788"/>
            <a:ext cx="1154113" cy="6397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108000" bIns="108000" anchor="b"/>
          <a:lstStyle/>
          <a:p>
            <a:pPr algn="ctr">
              <a:defRPr/>
            </a:pPr>
            <a:r>
              <a:rPr lang="es-ES" altLang="es-ES" sz="2800" dirty="0">
                <a:solidFill>
                  <a:srgbClr val="FF0000"/>
                </a:solidFill>
              </a:rPr>
              <a:t>VIH</a:t>
            </a:r>
          </a:p>
        </p:txBody>
      </p:sp>
      <p:sp>
        <p:nvSpPr>
          <p:cNvPr id="23556" name="Marcador de contenido 5"/>
          <p:cNvSpPr>
            <a:spLocks noGrp="1" noChangeArrowheads="1"/>
          </p:cNvSpPr>
          <p:nvPr>
            <p:ph sz="half" idx="2"/>
          </p:nvPr>
        </p:nvSpPr>
        <p:spPr>
          <a:xfrm>
            <a:off x="1111250" y="2176463"/>
            <a:ext cx="3906838" cy="2733675"/>
          </a:xfrm>
        </p:spPr>
        <p:txBody>
          <a:bodyPr/>
          <a:lstStyle/>
          <a:p>
            <a:pPr marL="0" indent="0"/>
            <a:r>
              <a:rPr lang="es-ES" altLang="es-ES" b="0" dirty="0">
                <a:solidFill>
                  <a:srgbClr val="274668"/>
                </a:solidFill>
              </a:rPr>
              <a:t> Infección por el virus.</a:t>
            </a:r>
          </a:p>
          <a:p>
            <a:pPr marL="0" indent="0"/>
            <a:r>
              <a:rPr lang="es-ES" altLang="es-ES" b="0" dirty="0">
                <a:solidFill>
                  <a:srgbClr val="274668"/>
                </a:solidFill>
              </a:rPr>
              <a:t> Al inicio puede producir algo parecido a una gripe y luego no suele dar NINGÚN síntoma durante largo tiempo.</a:t>
            </a:r>
          </a:p>
          <a:p>
            <a:pPr marL="0" indent="0"/>
            <a:r>
              <a:rPr lang="es-ES" altLang="es-ES" b="0" dirty="0">
                <a:solidFill>
                  <a:srgbClr val="274668"/>
                </a:solidFill>
              </a:rPr>
              <a:t> Se detecta el virus y  anticuerpos en sangre</a:t>
            </a:r>
            <a:r>
              <a:rPr lang="es-ES" altLang="es-ES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7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8499740" y="1093788"/>
            <a:ext cx="1136650" cy="6397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tIns="108000" bIns="108000" anchor="b"/>
          <a:lstStyle/>
          <a:p>
            <a:pPr algn="ctr">
              <a:defRPr/>
            </a:pPr>
            <a:r>
              <a:rPr lang="es-ES" altLang="es-ES" sz="2800" dirty="0">
                <a:solidFill>
                  <a:srgbClr val="FF0000"/>
                </a:solidFill>
              </a:rPr>
              <a:t>sida</a:t>
            </a:r>
          </a:p>
        </p:txBody>
      </p:sp>
      <p:sp>
        <p:nvSpPr>
          <p:cNvPr id="23558" name="Marcador de contenido 6"/>
          <p:cNvSpPr>
            <a:spLocks noGrp="1" noChangeArrowheads="1"/>
          </p:cNvSpPr>
          <p:nvPr>
            <p:ph sz="quarter" idx="4"/>
          </p:nvPr>
        </p:nvSpPr>
        <p:spPr>
          <a:xfrm>
            <a:off x="6553730" y="2176463"/>
            <a:ext cx="5028670" cy="3103562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s-ES" altLang="es-ES" b="0" dirty="0">
                <a:solidFill>
                  <a:srgbClr val="274668"/>
                </a:solidFill>
              </a:rPr>
              <a:t> Enfermedad producida por el VIH. Aparece cuando se han destruido las defensas. </a:t>
            </a:r>
          </a:p>
          <a:p>
            <a:pPr marL="0" indent="0"/>
            <a:r>
              <a:rPr lang="es-ES" altLang="es-ES" b="0" dirty="0">
                <a:solidFill>
                  <a:srgbClr val="274668"/>
                </a:solidFill>
              </a:rPr>
              <a:t> Síntomas variados, tanto de la propia infección como de enfermedades relacionadas.</a:t>
            </a:r>
          </a:p>
          <a:p>
            <a:pPr marL="0" indent="0"/>
            <a:r>
              <a:rPr lang="es-ES" altLang="es-ES" b="0" dirty="0">
                <a:solidFill>
                  <a:srgbClr val="274668"/>
                </a:solidFill>
              </a:rPr>
              <a:t> Se detecta el virus y  anticuerpos en sangre.</a:t>
            </a:r>
          </a:p>
        </p:txBody>
      </p:sp>
    </p:spTree>
    <p:extLst>
      <p:ext uri="{BB962C8B-B14F-4D97-AF65-F5344CB8AC3E}">
        <p14:creationId xmlns:p14="http://schemas.microsoft.com/office/powerpoint/2010/main" val="26658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447146" y="133350"/>
            <a:ext cx="7859712" cy="488950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¿Cómo sé si tengo VIH?</a:t>
            </a:r>
          </a:p>
        </p:txBody>
      </p:sp>
      <p:sp>
        <p:nvSpPr>
          <p:cNvPr id="24579" name="Marcador de contenido 7"/>
          <p:cNvSpPr>
            <a:spLocks noGrp="1" noChangeArrowheads="1"/>
          </p:cNvSpPr>
          <p:nvPr>
            <p:ph idx="1"/>
          </p:nvPr>
        </p:nvSpPr>
        <p:spPr>
          <a:xfrm>
            <a:off x="982133" y="1091143"/>
            <a:ext cx="10634134" cy="3756025"/>
          </a:xfrm>
        </p:spPr>
        <p:txBody>
          <a:bodyPr/>
          <a:lstStyle/>
          <a:p>
            <a:pPr>
              <a:defRPr/>
            </a:pPr>
            <a:r>
              <a:rPr lang="es-ES" altLang="es-ES" sz="2400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Es recomendable realizarse una prueba de VIH si: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altLang="es-ES" sz="24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Has tenido relaciones sexuales con penetración (vaginal, anal u oral) SIN PRESERVATIVO.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altLang="es-ES" sz="24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Tienes una pareja estable y quieres dejar de usar el preservativo en tus relaciones sexuales.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altLang="es-ES" sz="24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Has compartido material para inyectarse drogas (jeringuillas, agujas, cucharas, filtros…)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ES" altLang="es-ES" sz="2400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Si has padecido alguna infección de transmisión sexual, tuberculosis o hepatitis.</a:t>
            </a:r>
          </a:p>
        </p:txBody>
      </p:sp>
    </p:spTree>
    <p:extLst>
      <p:ext uri="{BB962C8B-B14F-4D97-AF65-F5344CB8AC3E}">
        <p14:creationId xmlns:p14="http://schemas.microsoft.com/office/powerpoint/2010/main" val="77996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/>
          </p:cNvPr>
          <p:cNvSpPr>
            <a:spLocks noGrp="1"/>
          </p:cNvSpPr>
          <p:nvPr>
            <p:ph type="title"/>
          </p:nvPr>
        </p:nvSpPr>
        <p:spPr>
          <a:xfrm>
            <a:off x="396877" y="95250"/>
            <a:ext cx="7859712" cy="488950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Pruebas diagnósticas de VIH</a:t>
            </a:r>
          </a:p>
        </p:txBody>
      </p:sp>
      <p:sp>
        <p:nvSpPr>
          <p:cNvPr id="25603" name="Marcador de contenido 7"/>
          <p:cNvSpPr>
            <a:spLocks noGrp="1" noChangeArrowheads="1"/>
          </p:cNvSpPr>
          <p:nvPr>
            <p:ph idx="1"/>
          </p:nvPr>
        </p:nvSpPr>
        <p:spPr>
          <a:xfrm>
            <a:off x="114157" y="758434"/>
            <a:ext cx="6027088" cy="3400425"/>
          </a:xfrm>
        </p:spPr>
        <p:txBody>
          <a:bodyPr lIns="180000" rIns="180000"/>
          <a:lstStyle/>
          <a:p>
            <a:pPr algn="l">
              <a:buFontTx/>
              <a:buChar char="•"/>
              <a:defRPr/>
            </a:pPr>
            <a:r>
              <a:rPr lang="es-ES" altLang="es-ES" sz="2000" b="0" dirty="0" smtClean="0">
                <a:solidFill>
                  <a:schemeClr val="accent1">
                    <a:lumMod val="50000"/>
                  </a:schemeClr>
                </a:solidFill>
              </a:rPr>
              <a:t> Habla con tu médica/o en tu centro de salud. </a:t>
            </a:r>
          </a:p>
          <a:p>
            <a:pPr algn="l">
              <a:buFontTx/>
              <a:buChar char="•"/>
              <a:defRPr/>
            </a:pPr>
            <a:r>
              <a:rPr lang="es-ES" altLang="es-ES" sz="2000" b="0" u="sng" dirty="0" smtClean="0">
                <a:solidFill>
                  <a:schemeClr val="accent1">
                    <a:lumMod val="50000"/>
                  </a:schemeClr>
                </a:solidFill>
              </a:rPr>
              <a:t> Centros de Salud con Pruebas Rápidas: </a:t>
            </a:r>
          </a:p>
        </p:txBody>
      </p:sp>
      <p:pic>
        <p:nvPicPr>
          <p:cNvPr id="2561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5" y="2184009"/>
            <a:ext cx="34004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886" y="758434"/>
            <a:ext cx="5629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8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1892" y="1921396"/>
            <a:ext cx="10363200" cy="1362075"/>
          </a:xfrm>
        </p:spPr>
        <p:txBody>
          <a:bodyPr/>
          <a:lstStyle/>
          <a:p>
            <a:r>
              <a:rPr lang="es-ES" dirty="0"/>
              <a:t>BLOQUE 1. DATOS. </a:t>
            </a:r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5" y="1921396"/>
            <a:ext cx="14049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9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3988" y="88900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s-ES" altLang="es-ES" u="sng" dirty="0">
                <a:solidFill>
                  <a:schemeClr val="accent1">
                    <a:lumMod val="50000"/>
                  </a:schemeClr>
                </a:solidFill>
              </a:rPr>
              <a:t> Centros de salud con pruebas rápidas: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0" y="770561"/>
            <a:ext cx="4829472" cy="56725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05" y="611324"/>
            <a:ext cx="4208230" cy="58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8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6425" y="2700329"/>
            <a:ext cx="10363200" cy="1362075"/>
          </a:xfrm>
        </p:spPr>
        <p:txBody>
          <a:bodyPr/>
          <a:lstStyle/>
          <a:p>
            <a:r>
              <a:rPr lang="es-ES" dirty="0"/>
              <a:t>BLOQUE 4</a:t>
            </a:r>
            <a:r>
              <a:rPr lang="es-ES" dirty="0" smtClean="0"/>
              <a:t>. VIVIR CON VIH</a:t>
            </a:r>
            <a:endParaRPr lang="es-ES" dirty="0"/>
          </a:p>
        </p:txBody>
      </p:sp>
      <p:pic>
        <p:nvPicPr>
          <p:cNvPr id="7171" name="Picture 4" descr="Símbolos famosos, lazo rojo contra el sida - Urban Comunicación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88" y="2700329"/>
            <a:ext cx="14049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2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908908" y="1840680"/>
            <a:ext cx="9907713" cy="3008313"/>
          </a:xfrm>
        </p:spPr>
        <p:txBody>
          <a:bodyPr/>
          <a:lstStyle/>
          <a:p>
            <a:pPr>
              <a:defRPr/>
            </a:pPr>
            <a:r>
              <a:rPr lang="es-ES" sz="2400" b="1" i="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" sz="2400" b="1" i="0" dirty="0">
                <a:solidFill>
                  <a:schemeClr val="accent1">
                    <a:lumMod val="50000"/>
                  </a:schemeClr>
                </a:solidFill>
              </a:rPr>
              <a:t>estigma asociado al VIH se refiere: </a:t>
            </a:r>
            <a:endParaRPr lang="es-ES" sz="2400" b="1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rechazo, discriminación, violencia y desconocimiento del VIH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A la responsabilidad frente al VIH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A las indiferencia hacia el VIH </a:t>
            </a:r>
          </a:p>
        </p:txBody>
      </p:sp>
      <p:pic>
        <p:nvPicPr>
          <p:cNvPr id="2969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96" y="3344837"/>
            <a:ext cx="21939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897" y="139184"/>
            <a:ext cx="4540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PREGUNTA INTRODUCTORIA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345416" y="99888"/>
            <a:ext cx="7715250" cy="488950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Vivir con </a:t>
            </a:r>
            <a:r>
              <a:rPr lang="es-ES" sz="3200" i="0" dirty="0" smtClean="0"/>
              <a:t>VIH</a:t>
            </a:r>
            <a:endParaRPr lang="es-ES" sz="3200" i="0" dirty="0"/>
          </a:p>
        </p:txBody>
      </p:sp>
      <p:sp>
        <p:nvSpPr>
          <p:cNvPr id="30723" name="Marcador de contenido 3"/>
          <p:cNvSpPr>
            <a:spLocks noGrp="1" noChangeArrowheads="1"/>
          </p:cNvSpPr>
          <p:nvPr>
            <p:ph idx="1"/>
          </p:nvPr>
        </p:nvSpPr>
        <p:spPr>
          <a:xfrm>
            <a:off x="941318" y="1236343"/>
            <a:ext cx="10298610" cy="3727450"/>
          </a:xfrm>
        </p:spPr>
        <p:txBody>
          <a:bodyPr/>
          <a:lstStyle/>
          <a:p>
            <a:pPr marL="457200" indent="-457200" eaLnBrk="1" hangingPunct="1">
              <a:lnSpc>
                <a:spcPct val="140000"/>
              </a:lnSpc>
              <a:spcBef>
                <a:spcPct val="6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Los tratamientos actuales han permitido disminuir la mortalidad, pero de momento no son curativos. Con un tratamiento adecuado, </a:t>
            </a:r>
            <a:r>
              <a:rPr lang="es-ES_tradnl" altLang="es-ES" b="1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el VIH es una enfermedad crónica.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Se ha mejorado la calidad de vida de las personas con VIH.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Se está investigando para encontrar una vacuna contra el VIH, pero de momento no existe ninguna. </a:t>
            </a:r>
          </a:p>
        </p:txBody>
      </p:sp>
    </p:spTree>
    <p:extLst>
      <p:ext uri="{BB962C8B-B14F-4D97-AF65-F5344CB8AC3E}">
        <p14:creationId xmlns:p14="http://schemas.microsoft.com/office/powerpoint/2010/main" val="336776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xASEA8PDhAQDw8PDw4PDg8PEBAQDw8PFREXFhUVFRUYHCghGBolGxUVITEhJSkwLy4uFx82OTYsOCgtLisBCgoKDg0OGhAQGisdHx0tLy0tLS0tLS0rLSstLSstKysuLSstLS0tMS0tLS0uKy0tLS0tLS0tLS0tLS0tLS0tLf/AABEIALUBFwMBIgACEQEDEQH/xAAcAAEAAgIDAQAAAAAAAAAAAAAAAQYFBwIDBAj/xABPEAABAwECBwsFCg4BBQAAAAABAAIDEQQSBQYTFSEx0gcXQVFSVGFxkZKTIjWis9EUMjRic3SBg7LCFiMkQkRTZHKEoaOx0/BjJTPBw+H/xAAbAQACAwEBAQAAAAAAAAAAAAAAAQIDBAYFB//EAD8RAAECAwIIDAQFBQEBAAAAAAEAAgMEEQUhEhQVMVGRktIWIjJBU1RhYmNxgaETNLHRBkJSweFyorLi8DMk/9oADAMBAAIRAxEAPwCtqVCleOvqKldbguaJhRIXUikhQmoIiIhCIiIQiIuL3IQuEz+BdKHpUKQWdxqURETUUREQhEREIUrus8tNB1FdC5JJgkGoXvKhdcLtFDrXaq1tBqoRSoQmiIiEIpRQUIUOK4IikqqoiIhCIiIQuxSoUqKtREUIQhC612ri4JhRIXBFnMUMAi22gwOkMYEcj77Whx8kgUof3ldt6mLnb/Cb7Va2E5wqF50xaMvLvwIjqHyP7BatRbS3qYudv8JvtTepi52/wm+1S+A/QqMtSf6/Z32WrCV1HStrv3J4j+lv8JvtUb0sXO5PCbtI+A/QoG2ZQ/n9nfZancFwW296aLncnhN9qrWO+I7bDDHM2d01+XJ3XRtaAMm91ag/FQYTwKkJw7Tlorwxjqk5rj9lSERFBbUREQhERShClc42rixqv2KuILLZZWWg2h0d50jbgjDwLjy3XXoTa0uNAq40eHAbhxDQZsxz+io9V3MdVbK3p2c7d4Ddpcm7lLB+lu8AbSkYETQqW21Jj8/sfstaotmHcsbzs+CNpRvVt52fBG0o4vE0KzLUl+v2d9lrNStl71bednwBtJvVt52fCG0jF4mhGWpL9fs77LWi63FZHGHB/ua0y2a9eyLmtv0u3qgO1fSsaq6UNCt7Yge0ObmIB1oiIhNEREIRERCF2KVClRVqKFKhCEUqFKEK5bk4/LnfIS/3YtxLRGJ+HW2K0GZzC9pjcy6CGmriDWp6ldTupQc2k8Ri2QIrWtoSuUtiQmI0zhw2EigWwkVbxTxsZbjMGROjyQYTec1169XVTqVkWtrg4VC52LCfCeWPFCOZQlFKxGM2Gm2OzutL2Oe1ro2XWkAkveGjX1oJAFSosY57g1oqTmWWotf7svwOz/Oj6iVdW+xBzabvsVcx4x1jt0McLIXxlkuUJc4EEZN7aaP3v5KiJFY5hAK9eQs+ZhzLHvYQAexUYhcF2kLm1jeJY11gaSvOi9OTCZMIqn8MrzqWhd+TCgAcCEYGlKLd25b5sh+Un9aVpFX7FHHyGx2SOzSQySOa+RxcxzQ3ynF3CelWwXBrqleZa8vEjQA2GKnCB9itvKVrwbqtn5rN3o/arvgy2iaCGcNLRNFHKGupVoe0OAPTpWxr2uzLlI8pGgAGK2lV60opRTWdRRKKq4yY6w2ObIvike4sY+rSwDyiRwn4qxO+nZubT96LaVZisBoStsOzZqI0PYwkHNmVHx/85Wv95v2GqvrJYyYRbabXNaWNLWyua4NdS82gDdNOpY1ee81cSu4lWlsFjXXENaNQARERRV6IiIQiIiELsUqFKirUUKVCEIpUKUIRHKV1EpgKJK2PuMDyrb9T99bRWstxr9M+p++tmr0YHIC4K2PnH+n+IRU7dW82S/K2f1gVxVO3V/Nc3ykHrWqcTklZ5H5mH/UPqtIoiLzl3alGmihEFANF3BF1scuTikrQahHFcVKhNRKKVCIQuTdY6wvoXFT4BYPmdl9S1fPTdY6wvoXFT4BYPmdl9S1aJbOVz/4g/wDOH5n6BZZQVKLYuXWmt1k/l9P2aH7T1S1bd1x1MJV/ZoPtSKpNNdK82Lyyu8sw/wDyw/L9yiIirXoIiIhCIiIQiIiELsUqFKirUUKVCEIpUKHFCRNFDnLiiKSrWzNxr9M+p++tmrWW41+mfU/fWzV6EDkBcNbHzj/T/EIqdurea5vlIPWtVxVO3VfNkvytn9YFOJyCs0j8zD/qH1WkVKgKV5y7tWDEnF5lunfDJI+INjdIHRhpJIc0U09avO9PZ+cz92HZVS3NMLQWW1SSWmQRtdC9gcQTVxew00DoWyxj5gznTe5J7FphNhlvGzrn7SjTrI5EHCwaDMKj6LA709n5zP3YvYm9TZ+dT92H2KwDHrBvOm92T2Kfw5wbzlvdf7FZgwuzWsOM2npfq/hV7eos/Op+7F7FO9RBzqfuRexWD8OcG86b3X+xPw5wbzlvdf7EYMLs1oxq09L9X8LXOPOJ0dhiikjlfKZJCwiQMAADCdF0dCpi2Num4wWS0wwMs8zZXNmc54AcKNyZFdI6VrlZYgaHcXMuis18Z8uHRq4VTnuKlusdYX0Pit8AsPzOy+pavngax1r6IxX+A2H5pZfUtVstyivO/EH/AJw/M/QLKIiLYuXWkt17ziPmsP2nqlxvorpuvecf4WH7T1SF50TlldtZppLQz2L1oumF/Au5VL1QaiqIiITRERCEREQhdilQpUVaoUooKEISuslSSoUlWSiIiElszca1Wz6n762atZbjWq2fU/fWzV6EDkBcNbHzj/T/ABCKnbqvmyX5Wz+sCuKp+6qP+mS/K2f1gU4nIKzyHzUP+ofVaQRApXnLukAJ1AnqBK7RZ38l3YrtuOt/LJa6fyZ/22LcN0cSuhwcMVqvInbWxWN8PArcDnpn9CvmnIP5LuxMi/ku7F9LXBxDsTJjiHYFPFu32WXhCej/ALv9V805F/Jd2JkX8l3YvpbJjiHYEyY4h2BGLdvsjhCej/u/1XzMWOGsOHXULits7sTQLNZqAD8e7UP+MrU6oezAdRezJTWMwREpTPdnzegQax1hfQ+K3wCw/M7L6lq+cy7SOsL6LxV+AWD5nZfUtV0tnK8m3zxIfmf2WWREWxcwtJbr3nH+Fh+09UdXjddP/Uf4eD7TlR150TlldtZ3ysPyU1XoifUdK8ylpooELc11F60UNNdKlRWhEREIRERCF2KUUqKtULg8qXFcEwFWSiIiaSIsni/gWW2SmGIsDrr31cSG3WkA6QDxhWText3Ls/iv2FMMc4VAWaLOy8F2DEeGnQsruNarZ9T99bNVL3PsWJ7D7oy5jOVyd3JuLve1rWoHGrot0EEMAK4u04rIs097DUGl/oAiqG6l5tl+Ug9Yreq9jrgmS12R0EN0PMkTvLJa2jXVOmhUnirSqZJ7WTENzjQBwqVoRzeJcAFehuZW/jg8Z2wsRjFihaLExsk5jLXvuNuSF5vXS7haOALB8N4FSF2jJ2WiPDWRAScwv+y8OAcNzWOR0tnLQ9zCw323xdqDqqOILPb5WEeVD4Q9qpyID3DMVOJKQIjsJ7ATpKuW+VhHlweCPam+XhHjh8IbSpqJ/EfpKhk+V6NupXLfLwjxw+ENpN8vCPHD4Q2lTUR8R+lGT5Xo26lncYMarTbWsZaLl2Nxe27HkzeIpp0ngKr8juBcyVYcC4i2y1wttMORyby8NvyOa6rXFp0Bp4QlxnnSU3ugSsOlzG19KqsN1jrC+jsVvgNh+Z2X1LVqgbluEeOzeK/ZW28BWV0Nls0L6X4oIY3U0i81gaaH6FpgMcCahc/bEzCisYIbgaErIoiLSvBWkN1zzifm8H93qkrbOP2JNrtlry8GSyZjib5chY6rb1dF08YVdO5fhH9n8Z2ysMRji40C62SnpdkuxrngEBUhF7MK4Pks80lnmu34yGvum82pAOg9RC8aqXqAhwBF4K5xvoeheoFeRdkT+BKitY7mXciIoq5EREIXaoJUrrJSAU3FQiImoIiIhCu25N8Od83l/uxbjWjNz7C0NltRmtDiyMwSNqGuebxcCNDQTwFbI3wsG/r3+DNsrbLuaG3lcnbMrHiTOExjnCgzAlWtFVN8LBv693gzbKb4WDf17vBm2Vd8RmkLycRmejdslWtRRVXfCwb+vd4M2ym+FgznB8GbZR8RukIxGa6J2yVaqLX+7J8Es/zr/wBMiy2+FgznB8GbZVR3SMZ7Ja7PCyzSl7mzFzgY5GUbk3t1uA4SFXFe0sNCtlnykdk1Dc6G4CvOCtdoiLCF2SIiJoRCUXElCRQreO5d5rs/70/rnLRy2riHjfYLPYIYLRMY5GOmvtyUz6XpXOGlrSNRCugEB168e2ob4kuAwEnCGYV5nLZSKrb4WC+c/wBC0/41G+JgrnX9C0/41r+I3SuZxOY6N2yfsrUiqm+LgrnX9C0/41O+JgrnX9C0/wCNPDbpSxSY6N2yfsrUiqm+JgnnY8C0f41O+Fgnnf8ARtOwjDbpRikx0btR+y1Puh+c7Z8qz1TVXVmsc7dHPb7RPC69FI9pY6jm3gGgaiAdYKwq893KPmu0lgRBhg8zW/QIpXFSkrl3xPro4V2LyAr0sdVRV7HVuXJERJTXJzlxXuzU/o7yZqf0d5a8QmuidqXkm37L6zD2gvCi92an9Haman9HajEJno3aksv2X1mHtBeFF7s1P+L3kzU/o7yMQmuidqRl+y+sw9oLwovfmp/R3lGan/F7yMRmujdqRl+y+sw9oLwovfmp/wAXvf8AxQcFv+L2oxGa6N2pGX7L6zD2gvA4rivfmqTo7QmapOjtCMRmejdqUcv2Z1mHtBeBF781SdHaEzTJ0doRiM10btSWXrL6zD2gvAi9+aZOjtCZpk/0j2J4hNdG7UjL1l9Zh7YXgULIZpk/0hQcFSf6QjEJro3akZesvrMPaCx5KhZDM8nR2hMzydHaEYjNdG7Uom37M6zD2gvAi9+Z5OjvBM0SdHeCMRmujdqSy9ZnWIe0Fj1weFk8zydHaEzPL0d4IxCa6N2pGXbM6zD2gsWoWSOBZOjtCZml4m9oTxGZ6N2pQNu2Z1iHtBY1SsjmWTib3gmZpeJvaEYjNdG7Unl6zOsQ9oLGqFk8zS8Q7wTM0vE3tCMRmejdqSFu2Z1iHtBYxSslmaTiHaPYuOZZejtHsRiEz0btSeXrM6xD2gseuUb6Fe/M0vxe8EzNJ8XvD2IxCZ6N2pAt6zOsw9oLpBReuPBMo0aKdYRLEJno3ale38QWXT5mHtBZ9ERd4vgSyODcEvma98ZjAjqX33hha2nvqHg6V2PwDNcZLWMxPcGh7XtIaSaeUdQ06OtenFuSFsVqEszYjPEYmBwcTUj3xoNWle+w4QhiissbpWyRFsrLRG1r6gPeXtdpH5poPpXnxY8VrnBt9CObmpU+69aDLQHQ2l91Qb8IZ8IAXdovKxYxbmvStvwXoQHSDKt8htNZ4gF15hnykcfkVmDjC++wxvpwNcOHoWbhtlny2EXGdoFoY+KIua81vNAB0DVWq4WTCFnj9xwCZrmwSyTSTFrwzTU3WilTr/ko/HjU03aD+mpPobu3MrcUlbr6Xn8w5n0A9W315qLGDFuYmjXRON/JuDJWOuOoTR1NXvT2LjNi7K1t9zobt0GolYfxZcGh/wC7UjSvZhuSNxkmjtLMoZDk2Qxvj8lznGrjTS7Tr60xhnidHZWQ2lrrkTYJboeBSoN46NLahSZFjEtvz5+KbqCv8cyriQJdgfceKBTji+poPvTQvLPi3O28HOhvMYZHMErL1wCt4N4lxgxcncIycmx0mmNj5GNkeOMA6VmMYLRZ5tPuiMBkXkBsThK94BAaXEe8PEujCE1ltMkVpdaMldaxssV2TKAsqfJpx11qLI8UtBPrxSaGlw9f4rerIknLte4NvpSnHF4rea35vfmFy8DMWpyC6sQDQ9xvSMBDWOLXOPEKg6Vxs+Lc8j5I2ZMviLQ4F7a+UAQRo0jTr6F78A2yINtYfPcbJG+KBst5zg1xJqaCnDp6V24Dt8UUYc+Zj5ZJ43SZTKgsYzQNIGk8NDo0hESNHbhUzilOKee/tzZvNRhy0q7AJuBrXjDmNPe4+VVhrJgWSTK3HRUgJvudIxrQ0a3V5PSu5mLloMmT/Fh10PbV7Lr2H85p4QsvY57NHLbnMtEV2dhEIeyRzQ5xJ8oU1AruiwnZjamSmYC5Zsk91yQMe8inkNpoA/8AIUXzMapwRzXcU56D97lOHJS1G4br8Kh4wzVI+l6rFhwZJNK6GNzC8Vp5YuvpyXfnfQluwS+NgkJjewuLL0b2vF8CpBpqWbwKLJBJZn+6GFzBaDM8Nlo6uhgAI4j/ACWNw22IgPbNHJI51DHDG6ONrA3Q6hHvleI7nRQByfI35x+1arM6WYyXLjyuxwuFAR53mhHOQse2xSkAiJ5B0ghjyCOg0XdgzBck7zHGW3wK3S8MJ46DhospZMYGMjYwsnJY1rSW2l7W6OJoGgdC6sVbTEy0maWRsbW3qB14lxc0imgaxx9Kb4sUMecGhAu56qMOBLmLDAfUHlc1NYH/AAXnGAZjE+ZhjkZGSHlsjH0pr1dGnqXZ+Dk1aXofesfXKsu3CQGmvSTo417sH2yOywi5OyVzLRecxof+Niu3HN0imn3yYRt0LrXDkJQ2zhkLXE3roDKkAinQFV8aMXEDNfQ0PNT3V+LSwYC7lXVGEOevPo06KV514X4tTB7YyYrziWgZVv8A3AA66eI0I0Lpt+BZYmOkdccxjix5Y9sl1/JcBqNeBZae2xHCImFobkL7Zq0fdDgACKU995PYu7C1thnjmibPHERaDIHNjcGTMdpaXUFbwqATw3UhHjYTMK8GhNxuqaa/JN0rLFkTBzgkN4wvoKg6L+30vosNPgKZkHukmPJEAgtkaS6uoAcJ6OhQcAy3I5axmOR10SB7S1p+OfzdIp1rPz2yyPZLZ8tG1mRgjikpLUvZWlRSgoa6uMLoseEYYmWaN0oljcyWO0sAfoD332u0jW06PpSxiOW1pfXNQ5qV1/upukpYOpW6mfCFzsKmry5li/wcnvPZWIFj42EmRgBkOpoJ1v6FwZi9MWSSNuOERkDmhzS8FusXf5/Ss5DhCDL2hxtEdyScF0UjC6OSKgq4aKh2sA9C6rBhCzxAOjlbdFrkcYiH3sgW3KH6KO6k/jx6Zr7uY6v+u7UsUla57uN+Yc2Y+mvsvqsNFgKYw+6KsbERUFz2tOug0HjI0Lsdi7OHRtrETKC5l2RhFwCpcfi6Naytrtlnks9pjbM2MGSIWdjmyaIoaBvBw0JHWudptUJksj47WGmCAxl7WPNHBpoSC3S06qJYxG+t2D2VHvcfJLE5emm5t+E284RB9qH1WHZi5M5wY10Jc5gkZSVlHs0+U08I0fzUQYAle2+18JZeyd7LMoZK0DQeM6KDhqFnrNbbI20tlysbC2AsmLGSBj5CDpaKaKcPWF04DtMMNmyfuiIv90CTy4pHC42jdAp74htR1hIzMal3Z+U9tf286qbZKWwqHNxszxzUpoz1OpYaLAExEtTGzIGkofIxpZ0kcR4Dwrpwbgt84kcxzAIxedfeGXW8rTwdKzrbXZnnCNJ2sFrMbYg9ry7yakuOjUS406lzwZNZITNk5ovLs0cflMle101DecQR72vApmZihrrjW6nF8q+5IVbZKAXNv4vGrxhfeaU9AK5s6rVvsL4bl8tcHtvscx4e1zakax1LyLI4ZZGHNMcrZr1XPutLWscXHyWgjQKcCxy2wiXNBP0p7LzI7Q2IQLvWvuiIitVK8ucoeW70NpM5Q8t3obSr6Ljsuzfd1HeX2PgJZXibY3VYM5Q8t3azaTOUPLd6G0q+iMuTfd1HeRwDsnxNsbqsGcoeW70NpM5Q8t3obSr6URlyb7uo7yXASyfE2xuqwZyh5bvQ2lxOE4eW70NpYArjRPLk33dR3kj+BbJ8TbG6rBnWHlH0dpTnWHlH0dpV2iURlya7uo7yXAWyvE2xuKxZ1h5R9HaTOsPKPo7SrtEojLk13dR3kcBbK8TbG4rFnWHlH0dpM6w8o+jtKu0SiMuTXd1HeRwFsrxNsbisWdYOW7tZtKRhKHlu9DaVdDVzojLk33dR3kx+BLK8TbG6rBnKHlu9DaTOUPLd6G0q+iWXJvu6jvKXASyfE2xuqwZyh5bvQ2lwztDyj6O0sFRdb2cKeXZru6jvJH8CWUM3xNsbqsOdoeUfR2kztDyj6O0q5RKJ5cm+7qO8q+A1leJtjcVjztDynejtJnaHlH0dpVyiUSy5N93Ud5HAayvE2xuKx52h5R9HaTO0PKPo7SrlEojLk13dR3kcBrK8TbG4rGcLQ8o+jtLjniHlO7G7Sr1Fwc1PLk13dR3kj+B7K8TbG4rLnmHlHsbtJniHlHsbtKrojLc13dR3kuA9leJtjcVozzDyndjdpM8w8o9jdpVdEZcmu7qO8jgPZfibY3FZjhmDjkP0M9qZ6h/5exvtVZUpZamu7q/lSH4Jsocz9v8AhWTPMP8AydjPapVaRGW5vS3V/KOBNlaH7f8AqvWiIvGXboiIhCIiIQVwKhETCrRERNCIiIQikIiELmiIkrAiIiSEREQhdThpREUlSc6IiISRERCEUFEQhdRRQiFFERE0kREQhEREIX//2Q==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dirty="0"/>
          </a:p>
        </p:txBody>
      </p:sp>
      <p:pic>
        <p:nvPicPr>
          <p:cNvPr id="31747" name="Picture 8" descr="Indetectable es Intransmisible - El Blog de Stop S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6" y="1268414"/>
            <a:ext cx="823277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6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ilarina discriminada por otras como estigma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168400"/>
            <a:ext cx="776605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371333" y="104865"/>
            <a:ext cx="4950680" cy="488950"/>
          </a:xfrm>
          <a:noFill/>
        </p:spPr>
        <p:txBody>
          <a:bodyPr/>
          <a:lstStyle/>
          <a:p>
            <a:pPr>
              <a:defRPr/>
            </a:pPr>
            <a:r>
              <a:rPr lang="es-ES" sz="3200" i="0" dirty="0"/>
              <a:t>Estigma del </a:t>
            </a:r>
            <a:r>
              <a:rPr lang="es-ES" sz="3200" i="0" dirty="0" smtClean="0"/>
              <a:t>VIH</a:t>
            </a:r>
            <a:endParaRPr lang="es-ES" sz="3200" i="0" dirty="0"/>
          </a:p>
        </p:txBody>
      </p:sp>
    </p:spTree>
    <p:extLst>
      <p:ext uri="{BB962C8B-B14F-4D97-AF65-F5344CB8AC3E}">
        <p14:creationId xmlns:p14="http://schemas.microsoft.com/office/powerpoint/2010/main" val="31288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54431" y="116637"/>
            <a:ext cx="7443787" cy="488950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EN </a:t>
            </a:r>
            <a:r>
              <a:rPr lang="es-ES" sz="3200" i="0" dirty="0" smtClean="0"/>
              <a:t>RESUMEN</a:t>
            </a:r>
            <a:endParaRPr lang="es-ES" sz="3200" i="0" dirty="0"/>
          </a:p>
        </p:txBody>
      </p:sp>
      <p:sp>
        <p:nvSpPr>
          <p:cNvPr id="35843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554431" y="1284663"/>
            <a:ext cx="10911529" cy="4124325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El VIH continúa siendo un importante problema de salud pública. Todos y todas somos susceptibles a la infección por VIH.</a:t>
            </a:r>
            <a:endParaRPr lang="es-ES_tradnl" altLang="es-ES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El </a:t>
            </a:r>
            <a:r>
              <a:rPr lang="es-ES_tradnl" altLang="es-ES" b="1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preservativo masculino y el femenino han demostrado ser métodos muy eficaces </a:t>
            </a: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en la prevención de la transmisión del VIH.</a:t>
            </a:r>
            <a:endParaRPr lang="es-ES" altLang="es-ES" b="0" i="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Tx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Su uso también es una forma muy eficaz para prevenir otras ITS. </a:t>
            </a:r>
            <a:endParaRPr lang="es-ES" altLang="es-ES" b="0" i="0" dirty="0" smtClean="0"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altLang="es-ES" b="0" i="0" dirty="0" smtClean="0">
                <a:solidFill>
                  <a:schemeClr val="accent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Usar el preservativo no debería ser un asunto de confianza o desconfianza sino de responsabilidad y cuidado.</a:t>
            </a:r>
          </a:p>
        </p:txBody>
      </p:sp>
    </p:spTree>
    <p:extLst>
      <p:ext uri="{BB962C8B-B14F-4D97-AF65-F5344CB8AC3E}">
        <p14:creationId xmlns:p14="http://schemas.microsoft.com/office/powerpoint/2010/main" val="247271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7162" y="162087"/>
            <a:ext cx="654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COMUNIDAD DE MADRID RECURSOS VIH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9600" y="908905"/>
            <a:ext cx="11108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https://bit.ly/2lk32QG</a:t>
            </a:r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3543"/>
            <a:ext cx="9479088" cy="46571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2" y="4409961"/>
            <a:ext cx="1848465" cy="1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4410" b="7857"/>
          <a:stretch>
            <a:fillRect/>
          </a:stretch>
        </p:blipFill>
        <p:spPr bwMode="auto">
          <a:xfrm>
            <a:off x="1356278" y="753456"/>
            <a:ext cx="57467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8409" y="213457"/>
            <a:ext cx="915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POR PURO </a:t>
            </a:r>
            <a:r>
              <a:rPr lang="es-ES" altLang="es-ES" sz="2400" b="1" dirty="0" smtClean="0">
                <a:solidFill>
                  <a:schemeClr val="bg1"/>
                </a:solidFill>
              </a:rPr>
              <a:t>PLACER</a:t>
            </a:r>
            <a:endParaRPr lang="es-ES" altLang="es-ES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66" y="3452753"/>
            <a:ext cx="2405843" cy="29211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201" y="800522"/>
            <a:ext cx="3333986" cy="5643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115" y="3622303"/>
            <a:ext cx="3687780" cy="2309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88984" y="259623"/>
            <a:ext cx="321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https://www.porpuroplacer.es/</a:t>
            </a:r>
          </a:p>
        </p:txBody>
      </p:sp>
    </p:spTree>
    <p:extLst>
      <p:ext uri="{BB962C8B-B14F-4D97-AF65-F5344CB8AC3E}">
        <p14:creationId xmlns:p14="http://schemas.microsoft.com/office/powerpoint/2010/main" val="271660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4189" y="107951"/>
            <a:ext cx="7859712" cy="488950"/>
          </a:xfrm>
        </p:spPr>
        <p:txBody>
          <a:bodyPr/>
          <a:lstStyle/>
          <a:p>
            <a:pPr>
              <a:defRPr/>
            </a:pPr>
            <a:r>
              <a:rPr lang="es-ES" sz="3200" i="0" dirty="0"/>
              <a:t>Recursos </a:t>
            </a:r>
            <a:r>
              <a:rPr lang="es-ES" sz="3200" i="0" dirty="0" smtClean="0"/>
              <a:t>interesantes</a:t>
            </a:r>
            <a:endParaRPr lang="es-ES" sz="3200" i="0" dirty="0"/>
          </a:p>
        </p:txBody>
      </p:sp>
      <p:sp>
        <p:nvSpPr>
          <p:cNvPr id="38915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215758" y="1098176"/>
            <a:ext cx="11846104" cy="36020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ES" sz="1800" b="1" i="0" dirty="0">
                <a:effectLst/>
              </a:rPr>
              <a:t>Comunidad de Madrid: </a:t>
            </a:r>
            <a:r>
              <a:rPr lang="es-ES" sz="1800" i="0" dirty="0">
                <a:effectLst/>
                <a:hlinkClick r:id="rId2"/>
              </a:rPr>
              <a:t>https://bit.ly/2lk32QG</a:t>
            </a:r>
            <a:endParaRPr lang="es-ES" sz="160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altLang="es-ES" sz="1800" b="1" i="0" dirty="0" smtClean="0">
                <a:effectLst/>
              </a:rPr>
              <a:t>Por </a:t>
            </a:r>
            <a:r>
              <a:rPr lang="es-ES" altLang="es-ES" sz="1800" b="1" i="0" dirty="0">
                <a:effectLst/>
              </a:rPr>
              <a:t>Puro Placer:</a:t>
            </a:r>
          </a:p>
          <a:p>
            <a:pPr marL="746125" lvl="3" indent="0" algn="l">
              <a:buNone/>
            </a:pPr>
            <a:r>
              <a:rPr lang="es-ES" altLang="es-ES" sz="1800" u="sng" dirty="0">
                <a:hlinkClick r:id="rId3"/>
              </a:rPr>
              <a:t>https://www.porpuroplacer.es/</a:t>
            </a:r>
            <a:endParaRPr lang="es-ES" altLang="es-ES" sz="1800" dirty="0"/>
          </a:p>
          <a:p>
            <a:pPr marL="746125" lvl="3" indent="0" algn="l">
              <a:buNone/>
            </a:pPr>
            <a:r>
              <a:rPr lang="es-ES" altLang="es-ES" sz="1800" u="sng" dirty="0">
                <a:hlinkClick r:id="rId4"/>
              </a:rPr>
              <a:t>https://www.instagram.com/porpuroplacer1/</a:t>
            </a:r>
            <a:r>
              <a:rPr lang="es-ES" altLang="es-ES" sz="1800" dirty="0"/>
              <a:t> </a:t>
            </a:r>
          </a:p>
          <a:p>
            <a:pPr marL="746125" lvl="3" indent="0" algn="l">
              <a:buNone/>
            </a:pPr>
            <a:r>
              <a:rPr lang="es-ES" altLang="es-ES" sz="1800" u="sng" dirty="0">
                <a:hlinkClick r:id="rId5"/>
              </a:rPr>
              <a:t>https://www.facebook.com/PorPuroPlacer1/</a:t>
            </a:r>
            <a:endParaRPr lang="es-ES" altLang="es-E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altLang="es-ES" sz="1800" b="1" i="0" dirty="0">
                <a:effectLst/>
              </a:rPr>
              <a:t>Info Cruz </a:t>
            </a:r>
            <a:r>
              <a:rPr lang="es-ES" altLang="es-ES" sz="1800" b="1" i="0" dirty="0" smtClean="0">
                <a:effectLst/>
              </a:rPr>
              <a:t>Roja: </a:t>
            </a:r>
            <a:r>
              <a:rPr lang="es-ES" altLang="es-ES" sz="1800" i="0" u="sng" dirty="0">
                <a:effectLst/>
                <a:hlinkClick r:id="rId6"/>
              </a:rPr>
              <a:t>https://www.instagram.com/infovihcruzroja/?hl=es</a:t>
            </a:r>
            <a:r>
              <a:rPr lang="es-ES" altLang="es-ES" sz="1800" i="0" dirty="0"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altLang="es-ES" sz="1800" b="1" i="0" dirty="0" smtClean="0">
                <a:effectLst/>
              </a:rPr>
              <a:t>Cesida:</a:t>
            </a:r>
            <a:r>
              <a:rPr lang="es-ES" altLang="es-ES" sz="1800" i="0" dirty="0" smtClean="0">
                <a:effectLst/>
              </a:rPr>
              <a:t> </a:t>
            </a:r>
            <a:r>
              <a:rPr lang="es-ES" altLang="es-ES" sz="1800" i="0" u="sng" dirty="0">
                <a:effectLst/>
                <a:hlinkClick r:id="rId7"/>
              </a:rPr>
              <a:t>https://www.instagram.com/cesida/?hl=es</a:t>
            </a:r>
            <a:r>
              <a:rPr lang="es-ES" altLang="es-ES" sz="1800" i="0" dirty="0"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altLang="es-ES" sz="1800" b="1" i="0" dirty="0" smtClean="0">
                <a:effectLst/>
              </a:rPr>
              <a:t>FELGTBI:</a:t>
            </a:r>
            <a:r>
              <a:rPr lang="es-ES" altLang="es-ES" sz="1800" i="0" dirty="0" smtClean="0">
                <a:effectLst/>
              </a:rPr>
              <a:t> </a:t>
            </a:r>
            <a:r>
              <a:rPr lang="es-ES" altLang="es-ES" sz="1800" i="0" u="sng" dirty="0">
                <a:effectLst/>
                <a:hlinkClick r:id="rId8"/>
              </a:rPr>
              <a:t>https://www.instagram.com/felgtbi/?</a:t>
            </a:r>
            <a:r>
              <a:rPr lang="es-ES" altLang="es-ES" sz="1800" i="0" u="sng" dirty="0" smtClean="0">
                <a:effectLst/>
                <a:hlinkClick r:id="rId8"/>
              </a:rPr>
              <a:t>hl=es</a:t>
            </a:r>
            <a:r>
              <a:rPr lang="es-ES" altLang="es-ES" sz="1800" i="0" u="sng" dirty="0" smtClean="0"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 dirty="0" smtClean="0">
                <a:effectLst/>
              </a:rPr>
              <a:t>MINISTERIO DE </a:t>
            </a:r>
            <a:r>
              <a:rPr lang="es-ES" sz="1800" b="1" i="0" dirty="0">
                <a:effectLst/>
              </a:rPr>
              <a:t>SANIDAD: </a:t>
            </a:r>
            <a:r>
              <a:rPr lang="es-ES" sz="1800" i="0" dirty="0">
                <a:effectLst/>
                <a:hlinkClick r:id="rId9"/>
              </a:rPr>
              <a:t>https://</a:t>
            </a:r>
            <a:r>
              <a:rPr lang="es-ES" sz="1800" i="0" dirty="0" smtClean="0">
                <a:effectLst/>
                <a:hlinkClick r:id="rId9"/>
              </a:rPr>
              <a:t>www.sanidad.gob.es/ciudadanos/enfLesiones/enfTransmisibles/sida/home.htm</a:t>
            </a:r>
            <a:r>
              <a:rPr lang="es-ES" sz="1800" b="1" i="0" dirty="0" smtClean="0"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 dirty="0" smtClean="0">
                <a:effectLst/>
              </a:rPr>
              <a:t>ONUSIDA </a:t>
            </a:r>
            <a:r>
              <a:rPr lang="es-ES" sz="1800" b="1" i="0" dirty="0">
                <a:effectLst/>
              </a:rPr>
              <a:t>- DÍA MUNDIAL DEL </a:t>
            </a:r>
            <a:r>
              <a:rPr lang="es-ES" sz="1800" b="1" i="0" dirty="0" smtClean="0">
                <a:effectLst/>
              </a:rPr>
              <a:t>SIDA</a:t>
            </a:r>
            <a:r>
              <a:rPr lang="es-ES" sz="1800" i="0" dirty="0" smtClean="0">
                <a:effectLst/>
              </a:rPr>
              <a:t>: </a:t>
            </a:r>
            <a:r>
              <a:rPr lang="es-ES" sz="1800" i="0" dirty="0">
                <a:effectLst/>
                <a:hlinkClick r:id="rId10"/>
              </a:rPr>
              <a:t>https://www.unaids.org/es/World_AIDS_Day</a:t>
            </a:r>
            <a:endParaRPr lang="es-ES" sz="1800" i="0" dirty="0">
              <a:effectLst/>
            </a:endParaRPr>
          </a:p>
          <a:p>
            <a:pPr algn="l">
              <a:buFontTx/>
              <a:buChar char="•"/>
            </a:pPr>
            <a:endParaRPr lang="es-ES" altLang="es-ES" sz="1800" i="0" dirty="0"/>
          </a:p>
        </p:txBody>
      </p:sp>
    </p:spTree>
    <p:extLst>
      <p:ext uri="{BB962C8B-B14F-4D97-AF65-F5344CB8AC3E}">
        <p14:creationId xmlns:p14="http://schemas.microsoft.com/office/powerpoint/2010/main" val="121503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904686" y="1231062"/>
            <a:ext cx="9942022" cy="4235450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España viven ………personas con diagnóstico de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VIH</a:t>
            </a:r>
          </a:p>
          <a:p>
            <a:pPr>
              <a:defRPr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Entre 12.000 y 15.000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Entre 28.000 y 40.000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Entre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134.000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y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160.000</a:t>
            </a:r>
            <a:endParaRPr lang="es-ES" sz="240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Modelo 3D 3" descr="Emoji pens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10" y="2397988"/>
            <a:ext cx="21939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7897" y="139184"/>
            <a:ext cx="492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PREGUNTAS INTRODUCTORIAS</a:t>
            </a:r>
          </a:p>
        </p:txBody>
      </p:sp>
    </p:spTree>
    <p:extLst>
      <p:ext uri="{BB962C8B-B14F-4D97-AF65-F5344CB8AC3E}">
        <p14:creationId xmlns:p14="http://schemas.microsoft.com/office/powerpoint/2010/main" val="53912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34" y="2913803"/>
            <a:ext cx="1402202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8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881149" y="1458914"/>
            <a:ext cx="10532225" cy="3940175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la Comunidad de Madrid un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35,1%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de los diagnósticos de VIH están </a:t>
            </a:r>
            <a:endParaRPr lang="es-ES" sz="2400" b="1" i="0" u="sng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las personas de 15 a 19 años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 las personas de 20 a 29 años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En las personas de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30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a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39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años </a:t>
            </a:r>
          </a:p>
        </p:txBody>
      </p:sp>
      <p:pic>
        <p:nvPicPr>
          <p:cNvPr id="921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58" y="2354263"/>
            <a:ext cx="21955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897" y="139184"/>
            <a:ext cx="492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PREGUNTAS INTRODUCTORIAS</a:t>
            </a:r>
          </a:p>
        </p:txBody>
      </p:sp>
    </p:spTree>
    <p:extLst>
      <p:ext uri="{BB962C8B-B14F-4D97-AF65-F5344CB8AC3E}">
        <p14:creationId xmlns:p14="http://schemas.microsoft.com/office/powerpoint/2010/main" val="349085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02" y="1086224"/>
            <a:ext cx="7696200" cy="5372100"/>
          </a:xfrm>
          <a:prstGeom prst="rect">
            <a:avLst/>
          </a:prstGeom>
        </p:spPr>
      </p:pic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34302" y="150812"/>
            <a:ext cx="8265168" cy="515938"/>
          </a:xfrm>
          <a:noFill/>
        </p:spPr>
        <p:txBody>
          <a:bodyPr/>
          <a:lstStyle/>
          <a:p>
            <a:pPr>
              <a:defRPr/>
            </a:pPr>
            <a:r>
              <a:rPr lang="es-ES" i="0" dirty="0"/>
              <a:t>Situación en </a:t>
            </a:r>
            <a:r>
              <a:rPr lang="es-ES" i="0" dirty="0" smtClean="0"/>
              <a:t>Europa – España, Año 2021</a:t>
            </a:r>
            <a:endParaRPr lang="es-ES" i="0" dirty="0"/>
          </a:p>
        </p:txBody>
      </p:sp>
      <p:sp>
        <p:nvSpPr>
          <p:cNvPr id="3" name="Rectángulo 2"/>
          <p:cNvSpPr/>
          <p:nvPr/>
        </p:nvSpPr>
        <p:spPr>
          <a:xfrm>
            <a:off x="334302" y="716892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HIV/AIDS surveillance in Europe 2022–2021 data</a:t>
            </a:r>
            <a:endParaRPr lang="es-ES" b="1" dirty="0"/>
          </a:p>
        </p:txBody>
      </p:sp>
      <p:sp>
        <p:nvSpPr>
          <p:cNvPr id="10244" name="Marcador de contenido 3"/>
          <p:cNvSpPr>
            <a:spLocks noGrp="1"/>
          </p:cNvSpPr>
          <p:nvPr>
            <p:ph idx="1"/>
          </p:nvPr>
        </p:nvSpPr>
        <p:spPr>
          <a:xfrm>
            <a:off x="8104994" y="1390098"/>
            <a:ext cx="3917950" cy="2011362"/>
          </a:xfr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288000" tIns="324000" rIns="288000" bIns="180000"/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altLang="es-ES" sz="1800" dirty="0">
                <a:cs typeface="Arial" panose="020B0604020202020204" pitchFamily="34" charset="0"/>
              </a:rPr>
              <a:t>En España, viven 151.387 personas con VIH </a:t>
            </a:r>
            <a:r>
              <a:rPr lang="es-ES_tradnl" altLang="es-ES" sz="1800" dirty="0" smtClean="0">
                <a:cs typeface="Arial" panose="020B0604020202020204" pitchFamily="34" charset="0"/>
              </a:rPr>
              <a:t>(2021). </a:t>
            </a:r>
            <a:endParaRPr lang="es-ES_tradnl" altLang="es-ES" sz="1800" dirty="0"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s-ES_tradnl" altLang="es-ES" sz="1800" dirty="0" smtClean="0">
                <a:cs typeface="Arial" panose="020B0604020202020204" pitchFamily="34" charset="0"/>
              </a:rPr>
              <a:t>EL 7,5% de las personas </a:t>
            </a:r>
            <a:r>
              <a:rPr lang="es-ES_tradnl" altLang="es-ES" sz="1800" dirty="0">
                <a:cs typeface="Arial" panose="020B0604020202020204" pitchFamily="34" charset="0"/>
              </a:rPr>
              <a:t>con VIH NO LO SABEN.</a:t>
            </a:r>
          </a:p>
        </p:txBody>
      </p:sp>
      <p:sp>
        <p:nvSpPr>
          <p:cNvPr id="5" name="Flecha derecha 4"/>
          <p:cNvSpPr/>
          <p:nvPr/>
        </p:nvSpPr>
        <p:spPr bwMode="auto">
          <a:xfrm>
            <a:off x="1982912" y="2321960"/>
            <a:ext cx="5589142" cy="255826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charset="0"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ector recto de flecha 6"/>
          <p:cNvCxnSpPr/>
          <p:nvPr/>
        </p:nvCxnSpPr>
        <p:spPr bwMode="auto">
          <a:xfrm flipV="1">
            <a:off x="1746607" y="2517169"/>
            <a:ext cx="5825447" cy="23630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ector recto de flecha 8"/>
          <p:cNvCxnSpPr/>
          <p:nvPr/>
        </p:nvCxnSpPr>
        <p:spPr bwMode="auto">
          <a:xfrm flipH="1">
            <a:off x="2229492" y="3513762"/>
            <a:ext cx="6678202" cy="15822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3139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814149"/>
              </p:ext>
            </p:extLst>
          </p:nvPr>
        </p:nvGraphicFramePr>
        <p:xfrm>
          <a:off x="2138363" y="1902065"/>
          <a:ext cx="8126091" cy="394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6171" y="308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Situación en la Comunidad de Madrid.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Nuevos </a:t>
            </a:r>
            <a:r>
              <a:rPr lang="es-ES" sz="2000" b="1" dirty="0" smtClean="0">
                <a:solidFill>
                  <a:schemeClr val="bg1"/>
                </a:solidFill>
              </a:rPr>
              <a:t>diagnósticos (Sept 2023)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02166" y="1271696"/>
            <a:ext cx="49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Distribución según lugar de nacimiento</a:t>
            </a:r>
          </a:p>
        </p:txBody>
      </p:sp>
    </p:spTree>
    <p:extLst>
      <p:ext uri="{BB962C8B-B14F-4D97-AF65-F5344CB8AC3E}">
        <p14:creationId xmlns:p14="http://schemas.microsoft.com/office/powerpoint/2010/main" val="253571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6171" y="308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Situación en la Comunidad de </a:t>
            </a:r>
            <a:r>
              <a:rPr lang="es-ES" sz="2000" b="1" dirty="0" smtClean="0">
                <a:solidFill>
                  <a:schemeClr val="bg1"/>
                </a:solidFill>
              </a:rPr>
              <a:t>Madrid.</a:t>
            </a: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Nuevos </a:t>
            </a:r>
            <a:r>
              <a:rPr lang="es-ES" sz="2000" b="1" dirty="0" smtClean="0">
                <a:solidFill>
                  <a:schemeClr val="bg1"/>
                </a:solidFill>
              </a:rPr>
              <a:t>diagnósticos (Sept 2023)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47031" y="92337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Edad al diagnóstico de infección por VIH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39545" y="5645544"/>
            <a:ext cx="4035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Edad media al diagnóstico: </a:t>
            </a:r>
            <a:r>
              <a:rPr lang="es-ES" sz="1400" dirty="0" smtClean="0"/>
              <a:t>35,4 años </a:t>
            </a:r>
            <a:r>
              <a:rPr lang="es-ES" sz="1400" dirty="0"/>
              <a:t>(DE: 10,9)</a:t>
            </a:r>
          </a:p>
        </p:txBody>
      </p:sp>
      <p:graphicFrame>
        <p:nvGraphicFramePr>
          <p:cNvPr id="12291" name="1 Gráfic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13142271"/>
              </p:ext>
            </p:extLst>
          </p:nvPr>
        </p:nvGraphicFramePr>
        <p:xfrm>
          <a:off x="2173288" y="1381125"/>
          <a:ext cx="81788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Gráfico" r:id="rId4" imgW="7648687" imgH="3886123" progId="Excel.Chart.8">
                  <p:embed/>
                </p:oleObj>
              </mc:Choice>
              <mc:Fallback>
                <p:oleObj name="Gráfico" r:id="rId4" imgW="7648687" imgH="3886123" progId="Excel.Chart.8">
                  <p:embed/>
                  <p:pic>
                    <p:nvPicPr>
                      <p:cNvPr id="12291" name="1 Gráfic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381125"/>
                        <a:ext cx="8178800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40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771892" y="1921396"/>
            <a:ext cx="10363200" cy="1362075"/>
          </a:xfrm>
        </p:spPr>
        <p:txBody>
          <a:bodyPr/>
          <a:lstStyle/>
          <a:p>
            <a:r>
              <a:rPr lang="es-ES" dirty="0"/>
              <a:t>BLOQUE </a:t>
            </a:r>
            <a:r>
              <a:rPr lang="es-ES" dirty="0" smtClean="0"/>
              <a:t>2. TRANSMISIÓN Y PROTECCIÓN</a:t>
            </a:r>
            <a:endParaRPr lang="es-ES" dirty="0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46" y="2167976"/>
            <a:ext cx="3022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81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779435" y="1478123"/>
            <a:ext cx="8457479" cy="4133850"/>
          </a:xfrm>
        </p:spPr>
        <p:txBody>
          <a:bodyPr/>
          <a:lstStyle/>
          <a:p>
            <a:pPr>
              <a:defRPr/>
            </a:pP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El </a:t>
            </a:r>
            <a:r>
              <a:rPr lang="es-ES" sz="24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VIH se transmite a través </a:t>
            </a:r>
            <a:r>
              <a:rPr lang="es-ES" sz="2400" b="1" i="0" u="sng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de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Fluidos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vaginales, semen y saliva.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Fluidos vaginales, semen, mucosas, sangre y heridas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abiertas</a:t>
            </a:r>
            <a:endParaRPr lang="es-ES" sz="240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Besos, </a:t>
            </a:r>
            <a:r>
              <a:rPr lang="es-ES" sz="2400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abrazos </a:t>
            </a:r>
            <a:r>
              <a:rPr lang="es-ES" sz="2400" i="0" dirty="0">
                <a:solidFill>
                  <a:schemeClr val="accent1">
                    <a:lumMod val="50000"/>
                  </a:schemeClr>
                </a:solidFill>
                <a:effectLst/>
              </a:rPr>
              <a:t>y contacto piel con piel.</a:t>
            </a:r>
          </a:p>
        </p:txBody>
      </p:sp>
      <p:pic>
        <p:nvPicPr>
          <p:cNvPr id="1433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52" y="1616452"/>
            <a:ext cx="21939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7897" y="139184"/>
            <a:ext cx="492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PREGUNTAS INTRODUCTORIAS</a:t>
            </a:r>
          </a:p>
        </p:txBody>
      </p:sp>
    </p:spTree>
    <p:extLst>
      <p:ext uri="{BB962C8B-B14F-4D97-AF65-F5344CB8AC3E}">
        <p14:creationId xmlns:p14="http://schemas.microsoft.com/office/powerpoint/2010/main" val="167205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G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 typeface="Arial" charset="0"/>
          <a:buChar char="•"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 typeface="Arial" charset="0"/>
          <a:buChar char="•"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636CE"/>
        </a:accent1>
        <a:accent2>
          <a:srgbClr val="FB9123"/>
        </a:accent2>
        <a:accent3>
          <a:srgbClr val="FFFFFF"/>
        </a:accent3>
        <a:accent4>
          <a:srgbClr val="000000"/>
        </a:accent4>
        <a:accent5>
          <a:srgbClr val="AEAEE3"/>
        </a:accent5>
        <a:accent6>
          <a:srgbClr val="E3831F"/>
        </a:accent6>
        <a:hlink>
          <a:srgbClr val="DF9221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636CE"/>
        </a:accent1>
        <a:accent2>
          <a:srgbClr val="FB9123"/>
        </a:accent2>
        <a:accent3>
          <a:srgbClr val="FFFFFF"/>
        </a:accent3>
        <a:accent4>
          <a:srgbClr val="000000"/>
        </a:accent4>
        <a:accent5>
          <a:srgbClr val="AEAEE3"/>
        </a:accent5>
        <a:accent6>
          <a:srgbClr val="E3831F"/>
        </a:accent6>
        <a:hlink>
          <a:srgbClr val="DF9221"/>
        </a:hlink>
        <a:folHlink>
          <a:srgbClr val="E8B0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B8DC2"/>
        </a:accent1>
        <a:accent2>
          <a:srgbClr val="98AFCC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899EB9"/>
        </a:accent6>
        <a:hlink>
          <a:srgbClr val="DF9221"/>
        </a:hlink>
        <a:folHlink>
          <a:srgbClr val="E8B0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DGSP 2.potx [solo lectura]" id="{4807E020-050A-4845-BFDB-6C6030548A81}" vid="{2CD069F3-3132-4E4E-8E8C-E96134C4478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ANEXOS 9 10 11 Plantilla DGSP 2</Template>
  <TotalTime>410</TotalTime>
  <Words>1345</Words>
  <Application>Microsoft Office PowerPoint</Application>
  <PresentationFormat>Panorámica</PresentationFormat>
  <Paragraphs>171</Paragraphs>
  <Slides>30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Helvetica Neue</vt:lpstr>
      <vt:lpstr>Helvetica Neue Light</vt:lpstr>
      <vt:lpstr>Lato</vt:lpstr>
      <vt:lpstr>Leelawadee UI</vt:lpstr>
      <vt:lpstr>Leelawadee UI Semilight</vt:lpstr>
      <vt:lpstr>Wingdings</vt:lpstr>
      <vt:lpstr>Tema DGSP</vt:lpstr>
      <vt:lpstr>Gráfico</vt:lpstr>
      <vt:lpstr>DÍA MUNDIAL DEL SIDA 2023 </vt:lpstr>
      <vt:lpstr>BLOQUE 1. DATOS. </vt:lpstr>
      <vt:lpstr>Presentación de PowerPoint</vt:lpstr>
      <vt:lpstr>Presentación de PowerPoint</vt:lpstr>
      <vt:lpstr>Situación en Europa – España, Año 2021</vt:lpstr>
      <vt:lpstr>Presentación de PowerPoint</vt:lpstr>
      <vt:lpstr>Presentación de PowerPoint</vt:lpstr>
      <vt:lpstr>BLOQUE 2. TRANSMISIÓN Y PROTECCIÓN</vt:lpstr>
      <vt:lpstr>Presentación de PowerPoint</vt:lpstr>
      <vt:lpstr>Presentación de PowerPoint</vt:lpstr>
      <vt:lpstr>Cómo se transmite...</vt:lpstr>
      <vt:lpstr>Cómo se transmite...</vt:lpstr>
      <vt:lpstr>Presentación de PowerPoint</vt:lpstr>
      <vt:lpstr>Cómo NO se transmite...</vt:lpstr>
      <vt:lpstr>BLOQUE 3. SÍNTOMAS</vt:lpstr>
      <vt:lpstr>Presentación de PowerPoint</vt:lpstr>
      <vt:lpstr>¿Qué síntomas da?</vt:lpstr>
      <vt:lpstr>¿Cómo sé si tengo VIH?</vt:lpstr>
      <vt:lpstr>Pruebas diagnósticas de VIH</vt:lpstr>
      <vt:lpstr>Presentación de PowerPoint</vt:lpstr>
      <vt:lpstr>BLOQUE 4. VIVIR CON VIH</vt:lpstr>
      <vt:lpstr>Presentación de PowerPoint</vt:lpstr>
      <vt:lpstr>Vivir con VIH</vt:lpstr>
      <vt:lpstr>Presentación de PowerPoint</vt:lpstr>
      <vt:lpstr>Estigma del VIH</vt:lpstr>
      <vt:lpstr>EN RESUMEN</vt:lpstr>
      <vt:lpstr>Presentación de PowerPoint</vt:lpstr>
      <vt:lpstr>Presentación de PowerPoint</vt:lpstr>
      <vt:lpstr>Recursos interesantes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Consejeria de Sanidad</dc:creator>
  <cp:lastModifiedBy>Fernandez Rodriguez.Silvia</cp:lastModifiedBy>
  <cp:revision>33</cp:revision>
  <dcterms:created xsi:type="dcterms:W3CDTF">2019-02-20T11:42:59Z</dcterms:created>
  <dcterms:modified xsi:type="dcterms:W3CDTF">2023-11-14T13:47:10Z</dcterms:modified>
</cp:coreProperties>
</file>